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31" r:id="rId3"/>
    <p:sldId id="324" r:id="rId4"/>
    <p:sldId id="333" r:id="rId5"/>
    <p:sldId id="319" r:id="rId6"/>
    <p:sldId id="351" r:id="rId7"/>
    <p:sldId id="355" r:id="rId8"/>
    <p:sldId id="356" r:id="rId9"/>
    <p:sldId id="347" r:id="rId10"/>
    <p:sldId id="343" r:id="rId11"/>
    <p:sldId id="339" r:id="rId12"/>
    <p:sldId id="327" r:id="rId13"/>
    <p:sldId id="329" r:id="rId14"/>
    <p:sldId id="357" r:id="rId15"/>
    <p:sldId id="342" r:id="rId16"/>
    <p:sldId id="354" r:id="rId17"/>
    <p:sldId id="358" r:id="rId18"/>
    <p:sldId id="264" r:id="rId19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57143"/>
    <a:srgbClr val="FFFFFF"/>
    <a:srgbClr val="D3DEF1"/>
    <a:srgbClr val="00338D"/>
    <a:srgbClr val="012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ants Tiesnieks" userId="7fb319a1-a615-4a69-85a6-41872698990b" providerId="ADAL" clId="{CAF281B6-A8E3-4B33-AABD-F3051970BC7B}"/>
    <pc:docChg chg="undo custSel delSld modSld">
      <pc:chgData name="Imants Tiesnieks" userId="7fb319a1-a615-4a69-85a6-41872698990b" providerId="ADAL" clId="{CAF281B6-A8E3-4B33-AABD-F3051970BC7B}" dt="2023-06-06T09:36:58.842" v="78" actId="1076"/>
      <pc:docMkLst>
        <pc:docMk/>
      </pc:docMkLst>
      <pc:sldChg chg="modSp mod">
        <pc:chgData name="Imants Tiesnieks" userId="7fb319a1-a615-4a69-85a6-41872698990b" providerId="ADAL" clId="{CAF281B6-A8E3-4B33-AABD-F3051970BC7B}" dt="2023-06-06T07:50:16.539" v="71" actId="20577"/>
        <pc:sldMkLst>
          <pc:docMk/>
          <pc:sldMk cId="0" sldId="257"/>
        </pc:sldMkLst>
        <pc:spChg chg="mod">
          <ac:chgData name="Imants Tiesnieks" userId="7fb319a1-a615-4a69-85a6-41872698990b" providerId="ADAL" clId="{CAF281B6-A8E3-4B33-AABD-F3051970BC7B}" dt="2023-06-06T07:50:16.539" v="71" actId="20577"/>
          <ac:spMkLst>
            <pc:docMk/>
            <pc:sldMk cId="0" sldId="257"/>
            <ac:spMk id="11268" creationId="{00000000-0000-0000-0000-000000000000}"/>
          </ac:spMkLst>
        </pc:spChg>
      </pc:sldChg>
      <pc:sldChg chg="del">
        <pc:chgData name="Imants Tiesnieks" userId="7fb319a1-a615-4a69-85a6-41872698990b" providerId="ADAL" clId="{CAF281B6-A8E3-4B33-AABD-F3051970BC7B}" dt="2023-06-06T07:46:53.430" v="16" actId="2696"/>
        <pc:sldMkLst>
          <pc:docMk/>
          <pc:sldMk cId="1116792876" sldId="349"/>
        </pc:sldMkLst>
      </pc:sldChg>
      <pc:sldChg chg="addSp delSp modSp mod">
        <pc:chgData name="Imants Tiesnieks" userId="7fb319a1-a615-4a69-85a6-41872698990b" providerId="ADAL" clId="{CAF281B6-A8E3-4B33-AABD-F3051970BC7B}" dt="2023-06-06T09:36:58.842" v="78" actId="1076"/>
        <pc:sldMkLst>
          <pc:docMk/>
          <pc:sldMk cId="2466417132" sldId="357"/>
        </pc:sldMkLst>
        <pc:picChg chg="mod">
          <ac:chgData name="Imants Tiesnieks" userId="7fb319a1-a615-4a69-85a6-41872698990b" providerId="ADAL" clId="{CAF281B6-A8E3-4B33-AABD-F3051970BC7B}" dt="2023-06-06T09:36:56.018" v="77" actId="1076"/>
          <ac:picMkLst>
            <pc:docMk/>
            <pc:sldMk cId="2466417132" sldId="357"/>
            <ac:picMk id="4" creationId="{CA683FDC-9B19-4503-8B89-21F56745B927}"/>
          </ac:picMkLst>
        </pc:picChg>
        <pc:picChg chg="mod">
          <ac:chgData name="Imants Tiesnieks" userId="7fb319a1-a615-4a69-85a6-41872698990b" providerId="ADAL" clId="{CAF281B6-A8E3-4B33-AABD-F3051970BC7B}" dt="2023-06-06T09:35:01.762" v="75" actId="1076"/>
          <ac:picMkLst>
            <pc:docMk/>
            <pc:sldMk cId="2466417132" sldId="357"/>
            <ac:picMk id="16" creationId="{09BBAFC5-EEE2-4E75-83CA-54AA3A02AAAC}"/>
          </ac:picMkLst>
        </pc:picChg>
        <pc:picChg chg="add del mod">
          <ac:chgData name="Imants Tiesnieks" userId="7fb319a1-a615-4a69-85a6-41872698990b" providerId="ADAL" clId="{CAF281B6-A8E3-4B33-AABD-F3051970BC7B}" dt="2023-06-06T09:35:09.032" v="76" actId="1076"/>
          <ac:picMkLst>
            <pc:docMk/>
            <pc:sldMk cId="2466417132" sldId="357"/>
            <ac:picMk id="18" creationId="{D306AF2B-A191-4524-BB32-FBF3F842C105}"/>
          </ac:picMkLst>
        </pc:picChg>
        <pc:picChg chg="mod">
          <ac:chgData name="Imants Tiesnieks" userId="7fb319a1-a615-4a69-85a6-41872698990b" providerId="ADAL" clId="{CAF281B6-A8E3-4B33-AABD-F3051970BC7B}" dt="2023-06-06T09:36:58.842" v="78" actId="1076"/>
          <ac:picMkLst>
            <pc:docMk/>
            <pc:sldMk cId="2466417132" sldId="357"/>
            <ac:picMk id="26" creationId="{0A5B8282-4683-4EF3-82B6-739A39AAE4B6}"/>
          </ac:picMkLst>
        </pc:picChg>
      </pc:sldChg>
      <pc:sldChg chg="modSp mod">
        <pc:chgData name="Imants Tiesnieks" userId="7fb319a1-a615-4a69-85a6-41872698990b" providerId="ADAL" clId="{CAF281B6-A8E3-4B33-AABD-F3051970BC7B}" dt="2023-06-06T07:46:34.015" v="15" actId="20577"/>
        <pc:sldMkLst>
          <pc:docMk/>
          <pc:sldMk cId="2264554579" sldId="358"/>
        </pc:sldMkLst>
        <pc:graphicFrameChg chg="modGraphic">
          <ac:chgData name="Imants Tiesnieks" userId="7fb319a1-a615-4a69-85a6-41872698990b" providerId="ADAL" clId="{CAF281B6-A8E3-4B33-AABD-F3051970BC7B}" dt="2023-06-06T07:46:34.015" v="15" actId="20577"/>
          <ac:graphicFrameMkLst>
            <pc:docMk/>
            <pc:sldMk cId="2264554579" sldId="358"/>
            <ac:graphicFrameMk id="13" creationId="{9594A306-30AF-4CA1-90AD-912B7B34370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k\ftpd\FTPD\Aija%20Zitcere\kapitala%20tirgus\Kapit&#257;la%20tirgus%20att&#299;st&#299;bas%20r&#257;d&#299;t&#257;ji_FKTK_modifice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Attīstītie tirgi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Data!$B$1:$D$1</c:f>
              <c:strCache>
                <c:ptCount val="3"/>
                <c:pt idx="0">
                  <c:v>Finanšu attīstības indekss</c:v>
                </c:pt>
                <c:pt idx="1">
                  <c:v>Finanšu institūciju indekss</c:v>
                </c:pt>
                <c:pt idx="2">
                  <c:v>Finanšu tirgus indekss</c:v>
                </c:pt>
              </c:strCache>
            </c:strRef>
          </c:cat>
          <c:val>
            <c:numRef>
              <c:f>Data!$B$2:$D$2</c:f>
              <c:numCache>
                <c:formatCode>General</c:formatCode>
                <c:ptCount val="3"/>
                <c:pt idx="0">
                  <c:v>0.62782931327819802</c:v>
                </c:pt>
                <c:pt idx="1">
                  <c:v>0.69081902503967296</c:v>
                </c:pt>
                <c:pt idx="2">
                  <c:v>0.542344510555267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F-49F7-95BE-41A852F43D4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60F-49F7-95BE-41A852F43D4E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Data!$B$1:$D$1</c:f>
              <c:strCache>
                <c:ptCount val="3"/>
                <c:pt idx="0">
                  <c:v>Finanšu attīstības indekss</c:v>
                </c:pt>
                <c:pt idx="1">
                  <c:v>Finanšu institūciju indekss</c:v>
                </c:pt>
                <c:pt idx="2">
                  <c:v>Finanšu tirgus indekss</c:v>
                </c:pt>
              </c:strCache>
            </c:strRef>
          </c:cat>
          <c:val>
            <c:numRef>
              <c:f>Data!$B$3:$D$3</c:f>
              <c:numCache>
                <c:formatCode>General</c:formatCode>
                <c:ptCount val="3"/>
                <c:pt idx="0">
                  <c:v>0.20917220413684801</c:v>
                </c:pt>
                <c:pt idx="1">
                  <c:v>0.37540960311889598</c:v>
                </c:pt>
                <c:pt idx="2">
                  <c:v>3.5440146923065199E-2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F-49F7-95BE-41A852F43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0494751"/>
        <c:axId val="1990492671"/>
      </c:barChart>
      <c:catAx>
        <c:axId val="199049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  <c:crossAx val="1990492671"/>
        <c:crosses val="autoZero"/>
        <c:auto val="1"/>
        <c:lblAlgn val="ctr"/>
        <c:lblOffset val="100"/>
        <c:noMultiLvlLbl val="0"/>
      </c:catAx>
      <c:valAx>
        <c:axId val="19904926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049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6308325264516"/>
          <c:y val="0.22885050687179354"/>
          <c:w val="0.7716020952018382"/>
          <c:h val="0.61863947704893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B2-4B8A-81F9-CD29F9AB670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42-44E0-8E89-FEEA79D24B0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B2-4B8A-81F9-CD29F9AB6704}"/>
                </c:ext>
              </c:extLst>
            </c:dLbl>
            <c:dLbl>
              <c:idx val="1"/>
              <c:layout>
                <c:manualLayout>
                  <c:x val="3.717315430898292E-3"/>
                  <c:y val="-1.1454718804521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616337923291"/>
                      <c:h val="0.2102924484858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4B2-4B8A-81F9-CD29F9AB67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4B2-4B8A-81F9-CD29F9AB6704}"/>
                </c:ext>
              </c:extLst>
            </c:dLbl>
            <c:dLbl>
              <c:idx val="3"/>
              <c:layout>
                <c:manualLayout>
                  <c:x val="8.2290240963996224E-3"/>
                  <c:y val="3.80964580590345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800" b="1" i="0" u="none" strike="noStrike" kern="120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defRPr>
                    </a:pPr>
                    <a:fld id="{E8284C77-6528-45DF-B37F-1BFC1CA7413C}" type="VALUE">
                      <a:rPr lang="en-US" sz="80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 algn="l">
                        <a:defRPr sz="800" b="1" i="0" u="none" strike="noStrike" kern="120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427137690534"/>
                      <c:h val="0.292663168613512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42-44E0-8E89-FEEA79D24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EU</c:v>
                </c:pt>
                <c:pt idx="1">
                  <c:v>EE</c:v>
                </c:pt>
                <c:pt idx="2">
                  <c:v>LT</c:v>
                </c:pt>
                <c:pt idx="3">
                  <c:v>LV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0%">
                  <c:v>0.54</c:v>
                </c:pt>
                <c:pt idx="1">
                  <c:v>0.17407045676915603</c:v>
                </c:pt>
                <c:pt idx="2">
                  <c:v>9.3301592769960501E-2</c:v>
                </c:pt>
                <c:pt idx="3">
                  <c:v>2.9951185022598525E-2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2-4B8A-81F9-CD29F9AB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54405136"/>
        <c:axId val="1254405552"/>
      </c:barChart>
      <c:catAx>
        <c:axId val="125440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  <c:crossAx val="1254405552"/>
        <c:crosses val="autoZero"/>
        <c:auto val="1"/>
        <c:lblAlgn val="ctr"/>
        <c:lblOffset val="100"/>
        <c:noMultiLvlLbl val="0"/>
      </c:catAx>
      <c:valAx>
        <c:axId val="1254405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5440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2022.gads, milj. EUR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3.6991649472743221E-2"/>
          <c:y val="0.27031814815099348"/>
          <c:w val="0.78813873483792518"/>
          <c:h val="0.57549742705856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D5B-4AA9-A205-23EF56E6E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EE</c:v>
                </c:pt>
                <c:pt idx="1">
                  <c:v>LT</c:v>
                </c:pt>
                <c:pt idx="2">
                  <c:v>LV</c:v>
                </c:pt>
              </c:strCache>
            </c:strRef>
          </c:cat>
          <c:val>
            <c:numRef>
              <c:f>Sheet1!$B$2:$B$4</c:f>
              <c:numCache>
                <c:formatCode>#\ ###\ ##0.0</c:formatCode>
                <c:ptCount val="3"/>
                <c:pt idx="0">
                  <c:v>377.90031174540007</c:v>
                </c:pt>
                <c:pt idx="1">
                  <c:v>240.19128673780003</c:v>
                </c:pt>
                <c:pt idx="2">
                  <c:v>11.414822374599998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B-4AA9-A205-23EF56E6E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65470816"/>
        <c:axId val="1765474144"/>
      </c:barChart>
      <c:catAx>
        <c:axId val="176547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  <c:crossAx val="1765474144"/>
        <c:crosses val="autoZero"/>
        <c:auto val="1"/>
        <c:lblAlgn val="ctr"/>
        <c:lblOffset val="100"/>
        <c:noMultiLvlLbl val="0"/>
      </c:catAx>
      <c:valAx>
        <c:axId val="1765474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\ ##0.0" sourceLinked="1"/>
        <c:majorTickMark val="none"/>
        <c:minorTickMark val="none"/>
        <c:tickLblPos val="nextTo"/>
        <c:crossAx val="17654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83619302126427"/>
          <c:y val="0.14483488842603409"/>
          <c:w val="0.59223249062965211"/>
          <c:h val="0.575665085137314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B3-4190-8940-85843860FF8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B3-4190-8940-85843860FF8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B3-4190-8940-85843860FF84}"/>
              </c:ext>
            </c:extLst>
          </c:dPt>
          <c:dLbls>
            <c:dLbl>
              <c:idx val="0"/>
              <c:layout>
                <c:manualLayout>
                  <c:x val="0.12142408461059678"/>
                  <c:y val="0.17369801710720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B3-4190-8940-85843860FF84}"/>
                </c:ext>
              </c:extLst>
            </c:dLbl>
            <c:dLbl>
              <c:idx val="1"/>
              <c:layout>
                <c:manualLayout>
                  <c:x val="-0.12547155409761671"/>
                  <c:y val="-0.15632821539648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B3-4190-8940-85843860FF84}"/>
                </c:ext>
              </c:extLst>
            </c:dLbl>
            <c:dLbl>
              <c:idx val="2"/>
              <c:layout>
                <c:manualLayout>
                  <c:x val="-0.11332914563655699"/>
                  <c:y val="-9.9876359836641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3B3-4190-8940-85843860F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EE</c:v>
                </c:pt>
                <c:pt idx="1">
                  <c:v>LT</c:v>
                </c:pt>
                <c:pt idx="2">
                  <c:v>LV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0.60031208455420093</c:v>
                </c:pt>
                <c:pt idx="1">
                  <c:v>0.38155494333243206</c:v>
                </c:pt>
                <c:pt idx="2">
                  <c:v>1.8132972113367063E-2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B3-4190-8940-85843860F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46200766043807"/>
          <c:y val="0.79580840766410144"/>
          <c:w val="0.42191065561764352"/>
          <c:h val="0.10241253521650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1140267757304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B8-4C09-AE4C-698C5A7C0FFE}"/>
                </c:ext>
              </c:extLst>
            </c:dLbl>
            <c:dLbl>
              <c:idx val="1"/>
              <c:layout>
                <c:manualLayout>
                  <c:x val="3.2739316671168196E-3"/>
                  <c:y val="-3.171040163595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B8-4C09-AE4C-698C5A7C0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Sheet1!$B$2:$C$2</c:f>
              <c:numCache>
                <c:formatCode>#\ ###\ ##0</c:formatCode>
                <c:ptCount val="2"/>
                <c:pt idx="0">
                  <c:v>5337.0176115880004</c:v>
                </c:pt>
                <c:pt idx="1">
                  <c:v>4708.1235041559994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8-4C09-AE4C-698C5A7C0F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095726668467759E-2"/>
                  <c:y val="1.0570133878652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B8-4C09-AE4C-698C5A7C0FFE}"/>
                </c:ext>
              </c:extLst>
            </c:dLbl>
            <c:dLbl>
              <c:idx val="1"/>
              <c:layout>
                <c:manualLayout>
                  <c:x val="-6.5478633342339991E-3"/>
                  <c:y val="2.1140267757304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B8-4C09-AE4C-698C5A7C0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Sheet1!$B$3:$C$3</c:f>
              <c:numCache>
                <c:formatCode>#\ ###\ ##0</c:formatCode>
                <c:ptCount val="2"/>
                <c:pt idx="0">
                  <c:v>5167.3314425379995</c:v>
                </c:pt>
                <c:pt idx="1">
                  <c:v>4752.1176607259995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8-4C09-AE4C-698C5A7C0F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LV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Sheet1!$B$4:$C$4</c:f>
              <c:numCache>
                <c:formatCode>#\ ###\ ##0</c:formatCode>
                <c:ptCount val="2"/>
                <c:pt idx="0">
                  <c:v>986.0678889065</c:v>
                </c:pt>
                <c:pt idx="1">
                  <c:v>737.26271747659996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B8-4C09-AE4C-698C5A7C0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66222400"/>
        <c:axId val="1266221984"/>
      </c:barChart>
      <c:catAx>
        <c:axId val="12662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  <c:crossAx val="1266221984"/>
        <c:crosses val="autoZero"/>
        <c:auto val="1"/>
        <c:lblAlgn val="ctr"/>
        <c:lblOffset val="100"/>
        <c:noMultiLvlLbl val="0"/>
      </c:catAx>
      <c:valAx>
        <c:axId val="126622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#\ ##0" sourceLinked="1"/>
        <c:majorTickMark val="none"/>
        <c:minorTickMark val="none"/>
        <c:tickLblPos val="nextTo"/>
        <c:crossAx val="126622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475254675923041E-2"/>
          <c:y val="5.4117764267350939E-2"/>
          <c:w val="0.91179015812985598"/>
          <c:h val="0.72380386553723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Kredīti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95"/>
              <c:layout>
                <c:manualLayout>
                  <c:x val="0"/>
                  <c:y val="-3.7032177171266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8A-4230-A126-A7930D8CD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Sheet1!$A$2:$A$97</c:f>
              <c:numCache>
                <c:formatCode>mmm\ yyyy</c:formatCode>
                <c:ptCount val="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</c:numCache>
            </c:numRef>
          </c:cat>
          <c:val>
            <c:numRef>
              <c:f>Sheet1!$B$2:$B$97</c:f>
              <c:numCache>
                <c:formatCode>#,##0</c:formatCode>
                <c:ptCount val="96"/>
                <c:pt idx="0">
                  <c:v>100</c:v>
                </c:pt>
                <c:pt idx="1">
                  <c:v>99.44</c:v>
                </c:pt>
                <c:pt idx="2">
                  <c:v>99.2</c:v>
                </c:pt>
                <c:pt idx="3">
                  <c:v>98.69</c:v>
                </c:pt>
                <c:pt idx="4">
                  <c:v>99.09</c:v>
                </c:pt>
                <c:pt idx="5">
                  <c:v>98.44</c:v>
                </c:pt>
                <c:pt idx="6">
                  <c:v>98.05</c:v>
                </c:pt>
                <c:pt idx="7">
                  <c:v>98.46</c:v>
                </c:pt>
                <c:pt idx="8">
                  <c:v>98.57</c:v>
                </c:pt>
                <c:pt idx="9">
                  <c:v>98.75</c:v>
                </c:pt>
                <c:pt idx="10">
                  <c:v>98</c:v>
                </c:pt>
                <c:pt idx="11">
                  <c:v>97.51</c:v>
                </c:pt>
                <c:pt idx="12">
                  <c:v>96.76</c:v>
                </c:pt>
                <c:pt idx="13">
                  <c:v>96.88</c:v>
                </c:pt>
                <c:pt idx="14">
                  <c:v>95.72</c:v>
                </c:pt>
                <c:pt idx="15">
                  <c:v>96.59</c:v>
                </c:pt>
                <c:pt idx="16">
                  <c:v>97.67</c:v>
                </c:pt>
                <c:pt idx="17">
                  <c:v>98.38</c:v>
                </c:pt>
                <c:pt idx="18">
                  <c:v>98.6</c:v>
                </c:pt>
                <c:pt idx="19">
                  <c:v>98.81</c:v>
                </c:pt>
                <c:pt idx="20">
                  <c:v>98.79</c:v>
                </c:pt>
                <c:pt idx="21">
                  <c:v>98.66</c:v>
                </c:pt>
                <c:pt idx="22">
                  <c:v>99.09</c:v>
                </c:pt>
                <c:pt idx="23">
                  <c:v>99.01</c:v>
                </c:pt>
                <c:pt idx="24">
                  <c:v>98.99</c:v>
                </c:pt>
                <c:pt idx="25">
                  <c:v>99.02</c:v>
                </c:pt>
                <c:pt idx="26">
                  <c:v>99.34</c:v>
                </c:pt>
                <c:pt idx="27">
                  <c:v>99.05</c:v>
                </c:pt>
                <c:pt idx="28">
                  <c:v>98.57</c:v>
                </c:pt>
                <c:pt idx="29">
                  <c:v>98.3</c:v>
                </c:pt>
                <c:pt idx="30">
                  <c:v>98.55</c:v>
                </c:pt>
                <c:pt idx="31">
                  <c:v>98.65</c:v>
                </c:pt>
                <c:pt idx="32">
                  <c:v>94.38</c:v>
                </c:pt>
                <c:pt idx="33">
                  <c:v>94.51</c:v>
                </c:pt>
                <c:pt idx="34">
                  <c:v>94.61</c:v>
                </c:pt>
                <c:pt idx="35">
                  <c:v>94.3</c:v>
                </c:pt>
                <c:pt idx="36">
                  <c:v>93.59</c:v>
                </c:pt>
                <c:pt idx="37">
                  <c:v>93.81</c:v>
                </c:pt>
                <c:pt idx="38">
                  <c:v>93.42</c:v>
                </c:pt>
                <c:pt idx="39">
                  <c:v>92.74</c:v>
                </c:pt>
                <c:pt idx="40">
                  <c:v>92.54</c:v>
                </c:pt>
                <c:pt idx="41">
                  <c:v>92.98</c:v>
                </c:pt>
                <c:pt idx="42">
                  <c:v>87.75</c:v>
                </c:pt>
                <c:pt idx="43">
                  <c:v>88.34</c:v>
                </c:pt>
                <c:pt idx="44">
                  <c:v>88.36</c:v>
                </c:pt>
                <c:pt idx="45">
                  <c:v>88.28</c:v>
                </c:pt>
                <c:pt idx="46">
                  <c:v>88.89</c:v>
                </c:pt>
                <c:pt idx="47">
                  <c:v>89</c:v>
                </c:pt>
                <c:pt idx="48">
                  <c:v>89.11</c:v>
                </c:pt>
                <c:pt idx="49">
                  <c:v>88.69</c:v>
                </c:pt>
                <c:pt idx="50">
                  <c:v>88.89</c:v>
                </c:pt>
                <c:pt idx="51">
                  <c:v>89.33</c:v>
                </c:pt>
                <c:pt idx="52">
                  <c:v>90.25</c:v>
                </c:pt>
                <c:pt idx="53">
                  <c:v>89.7</c:v>
                </c:pt>
                <c:pt idx="54">
                  <c:v>89.96</c:v>
                </c:pt>
                <c:pt idx="55">
                  <c:v>90.4</c:v>
                </c:pt>
                <c:pt idx="56">
                  <c:v>90.11</c:v>
                </c:pt>
                <c:pt idx="57">
                  <c:v>90.29</c:v>
                </c:pt>
                <c:pt idx="58">
                  <c:v>89.57</c:v>
                </c:pt>
                <c:pt idx="59">
                  <c:v>87.67</c:v>
                </c:pt>
                <c:pt idx="60">
                  <c:v>87.21</c:v>
                </c:pt>
                <c:pt idx="61">
                  <c:v>86.08</c:v>
                </c:pt>
                <c:pt idx="62">
                  <c:v>85.72</c:v>
                </c:pt>
                <c:pt idx="63">
                  <c:v>86.04</c:v>
                </c:pt>
                <c:pt idx="64">
                  <c:v>86.73</c:v>
                </c:pt>
                <c:pt idx="65">
                  <c:v>86.75</c:v>
                </c:pt>
                <c:pt idx="66">
                  <c:v>86.28</c:v>
                </c:pt>
                <c:pt idx="67">
                  <c:v>86.5</c:v>
                </c:pt>
                <c:pt idx="68">
                  <c:v>86.61</c:v>
                </c:pt>
                <c:pt idx="69">
                  <c:v>86.49</c:v>
                </c:pt>
                <c:pt idx="70">
                  <c:v>86.48</c:v>
                </c:pt>
                <c:pt idx="71">
                  <c:v>84.34</c:v>
                </c:pt>
                <c:pt idx="72">
                  <c:v>84.58</c:v>
                </c:pt>
                <c:pt idx="73">
                  <c:v>84.29</c:v>
                </c:pt>
                <c:pt idx="74">
                  <c:v>85.51</c:v>
                </c:pt>
                <c:pt idx="75">
                  <c:v>84.63</c:v>
                </c:pt>
                <c:pt idx="76">
                  <c:v>84.41</c:v>
                </c:pt>
                <c:pt idx="77">
                  <c:v>83.92</c:v>
                </c:pt>
                <c:pt idx="78">
                  <c:v>85</c:v>
                </c:pt>
                <c:pt idx="79">
                  <c:v>85.46</c:v>
                </c:pt>
                <c:pt idx="80">
                  <c:v>86.11</c:v>
                </c:pt>
                <c:pt idx="81">
                  <c:v>87.33</c:v>
                </c:pt>
                <c:pt idx="82">
                  <c:v>86.88</c:v>
                </c:pt>
                <c:pt idx="83">
                  <c:v>86.72</c:v>
                </c:pt>
                <c:pt idx="84">
                  <c:v>86.45</c:v>
                </c:pt>
                <c:pt idx="85">
                  <c:v>86.42</c:v>
                </c:pt>
                <c:pt idx="86">
                  <c:v>86.18</c:v>
                </c:pt>
                <c:pt idx="87">
                  <c:v>86.57</c:v>
                </c:pt>
                <c:pt idx="88">
                  <c:v>87.28</c:v>
                </c:pt>
                <c:pt idx="89">
                  <c:v>87.84</c:v>
                </c:pt>
                <c:pt idx="90">
                  <c:v>89.08</c:v>
                </c:pt>
                <c:pt idx="91">
                  <c:v>91.35</c:v>
                </c:pt>
                <c:pt idx="92">
                  <c:v>91.22</c:v>
                </c:pt>
                <c:pt idx="93">
                  <c:v>92.87</c:v>
                </c:pt>
                <c:pt idx="94">
                  <c:v>93.22</c:v>
                </c:pt>
                <c:pt idx="95">
                  <c:v>91.78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8A-4230-A126-A7930D8CDE94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Noguldījumi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dLbl>
              <c:idx val="95"/>
              <c:layout>
                <c:manualLayout>
                  <c:x val="-5.2917934492180546E-3"/>
                  <c:y val="-2.160210334990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8A-4230-A126-A7930D8CD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Sheet1!$A$2:$A$97</c:f>
              <c:numCache>
                <c:formatCode>mmm\ yyyy</c:formatCode>
                <c:ptCount val="96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</c:numCache>
            </c:numRef>
          </c:cat>
          <c:val>
            <c:numRef>
              <c:f>Sheet1!$C$2:$C$97</c:f>
              <c:numCache>
                <c:formatCode>#,##0</c:formatCode>
                <c:ptCount val="96"/>
                <c:pt idx="0">
                  <c:v>100</c:v>
                </c:pt>
                <c:pt idx="1">
                  <c:v>101.79</c:v>
                </c:pt>
                <c:pt idx="2">
                  <c:v>102.45</c:v>
                </c:pt>
                <c:pt idx="3">
                  <c:v>103.45</c:v>
                </c:pt>
                <c:pt idx="4">
                  <c:v>102.94</c:v>
                </c:pt>
                <c:pt idx="5">
                  <c:v>103.21</c:v>
                </c:pt>
                <c:pt idx="6">
                  <c:v>103.73</c:v>
                </c:pt>
                <c:pt idx="7">
                  <c:v>103.05</c:v>
                </c:pt>
                <c:pt idx="8">
                  <c:v>104.76</c:v>
                </c:pt>
                <c:pt idx="9">
                  <c:v>104.54</c:v>
                </c:pt>
                <c:pt idx="10">
                  <c:v>105.15</c:v>
                </c:pt>
                <c:pt idx="11">
                  <c:v>107.41</c:v>
                </c:pt>
                <c:pt idx="12">
                  <c:v>105.56</c:v>
                </c:pt>
                <c:pt idx="13">
                  <c:v>107.53</c:v>
                </c:pt>
                <c:pt idx="14">
                  <c:v>106.63</c:v>
                </c:pt>
                <c:pt idx="15">
                  <c:v>108.62</c:v>
                </c:pt>
                <c:pt idx="16">
                  <c:v>107.67</c:v>
                </c:pt>
                <c:pt idx="17">
                  <c:v>110.3</c:v>
                </c:pt>
                <c:pt idx="18">
                  <c:v>108.93</c:v>
                </c:pt>
                <c:pt idx="19">
                  <c:v>108.45</c:v>
                </c:pt>
                <c:pt idx="20">
                  <c:v>108.79</c:v>
                </c:pt>
                <c:pt idx="21">
                  <c:v>110.24</c:v>
                </c:pt>
                <c:pt idx="22">
                  <c:v>112.37</c:v>
                </c:pt>
                <c:pt idx="23">
                  <c:v>114.96</c:v>
                </c:pt>
                <c:pt idx="24">
                  <c:v>112.93</c:v>
                </c:pt>
                <c:pt idx="25">
                  <c:v>114.28</c:v>
                </c:pt>
                <c:pt idx="26">
                  <c:v>115.27</c:v>
                </c:pt>
                <c:pt idx="27">
                  <c:v>116.04</c:v>
                </c:pt>
                <c:pt idx="28">
                  <c:v>114.88</c:v>
                </c:pt>
                <c:pt idx="29">
                  <c:v>114.02</c:v>
                </c:pt>
                <c:pt idx="30">
                  <c:v>113.18</c:v>
                </c:pt>
                <c:pt idx="31">
                  <c:v>114.56</c:v>
                </c:pt>
                <c:pt idx="32">
                  <c:v>112.45</c:v>
                </c:pt>
                <c:pt idx="33">
                  <c:v>115.61</c:v>
                </c:pt>
                <c:pt idx="34">
                  <c:v>116.81</c:v>
                </c:pt>
                <c:pt idx="35">
                  <c:v>120.05</c:v>
                </c:pt>
                <c:pt idx="36">
                  <c:v>120.12</c:v>
                </c:pt>
                <c:pt idx="37">
                  <c:v>118.7</c:v>
                </c:pt>
                <c:pt idx="38">
                  <c:v>118.06</c:v>
                </c:pt>
                <c:pt idx="39">
                  <c:v>120.31</c:v>
                </c:pt>
                <c:pt idx="40">
                  <c:v>117.52</c:v>
                </c:pt>
                <c:pt idx="41">
                  <c:v>119.29</c:v>
                </c:pt>
                <c:pt idx="42">
                  <c:v>118.46</c:v>
                </c:pt>
                <c:pt idx="43">
                  <c:v>118.57</c:v>
                </c:pt>
                <c:pt idx="44">
                  <c:v>118.37</c:v>
                </c:pt>
                <c:pt idx="45">
                  <c:v>119.96</c:v>
                </c:pt>
                <c:pt idx="46">
                  <c:v>120.79</c:v>
                </c:pt>
                <c:pt idx="47">
                  <c:v>128.74</c:v>
                </c:pt>
                <c:pt idx="48">
                  <c:v>127.52</c:v>
                </c:pt>
                <c:pt idx="49">
                  <c:v>127.98</c:v>
                </c:pt>
                <c:pt idx="50">
                  <c:v>129.38</c:v>
                </c:pt>
                <c:pt idx="51">
                  <c:v>129.35</c:v>
                </c:pt>
                <c:pt idx="52">
                  <c:v>127.87</c:v>
                </c:pt>
                <c:pt idx="53">
                  <c:v>129.77000000000001</c:v>
                </c:pt>
                <c:pt idx="54">
                  <c:v>132.06</c:v>
                </c:pt>
                <c:pt idx="55">
                  <c:v>134.38999999999999</c:v>
                </c:pt>
                <c:pt idx="56">
                  <c:v>130.68</c:v>
                </c:pt>
                <c:pt idx="57">
                  <c:v>133.80000000000001</c:v>
                </c:pt>
                <c:pt idx="58">
                  <c:v>133.87</c:v>
                </c:pt>
                <c:pt idx="59">
                  <c:v>138.69</c:v>
                </c:pt>
                <c:pt idx="60">
                  <c:v>138.03</c:v>
                </c:pt>
                <c:pt idx="61">
                  <c:v>139.16999999999999</c:v>
                </c:pt>
                <c:pt idx="62">
                  <c:v>141.13999999999999</c:v>
                </c:pt>
                <c:pt idx="63">
                  <c:v>142.82</c:v>
                </c:pt>
                <c:pt idx="64">
                  <c:v>141.85</c:v>
                </c:pt>
                <c:pt idx="65">
                  <c:v>141.41</c:v>
                </c:pt>
                <c:pt idx="66">
                  <c:v>142.86000000000001</c:v>
                </c:pt>
                <c:pt idx="67">
                  <c:v>143.88</c:v>
                </c:pt>
                <c:pt idx="68">
                  <c:v>145.61000000000001</c:v>
                </c:pt>
                <c:pt idx="69">
                  <c:v>147.66999999999999</c:v>
                </c:pt>
                <c:pt idx="70">
                  <c:v>149.59</c:v>
                </c:pt>
                <c:pt idx="71">
                  <c:v>155.05000000000001</c:v>
                </c:pt>
                <c:pt idx="72">
                  <c:v>154.19</c:v>
                </c:pt>
                <c:pt idx="73">
                  <c:v>154.93</c:v>
                </c:pt>
                <c:pt idx="74">
                  <c:v>160.15</c:v>
                </c:pt>
                <c:pt idx="75">
                  <c:v>159.86000000000001</c:v>
                </c:pt>
                <c:pt idx="76">
                  <c:v>160.80000000000001</c:v>
                </c:pt>
                <c:pt idx="77">
                  <c:v>163.63</c:v>
                </c:pt>
                <c:pt idx="78">
                  <c:v>163.24</c:v>
                </c:pt>
                <c:pt idx="79">
                  <c:v>163.33000000000001</c:v>
                </c:pt>
                <c:pt idx="80">
                  <c:v>163.19</c:v>
                </c:pt>
                <c:pt idx="81">
                  <c:v>163.52000000000001</c:v>
                </c:pt>
                <c:pt idx="82">
                  <c:v>165.51</c:v>
                </c:pt>
                <c:pt idx="83">
                  <c:v>170.13</c:v>
                </c:pt>
                <c:pt idx="84">
                  <c:v>168.96</c:v>
                </c:pt>
                <c:pt idx="85">
                  <c:v>169.89</c:v>
                </c:pt>
                <c:pt idx="86">
                  <c:v>171.6</c:v>
                </c:pt>
                <c:pt idx="87">
                  <c:v>172.18</c:v>
                </c:pt>
                <c:pt idx="88">
                  <c:v>173.14</c:v>
                </c:pt>
                <c:pt idx="89">
                  <c:v>174.14</c:v>
                </c:pt>
                <c:pt idx="90">
                  <c:v>173.81</c:v>
                </c:pt>
                <c:pt idx="91">
                  <c:v>174.64</c:v>
                </c:pt>
                <c:pt idx="92">
                  <c:v>176.02</c:v>
                </c:pt>
                <c:pt idx="93">
                  <c:v>178.14</c:v>
                </c:pt>
                <c:pt idx="94">
                  <c:v>177.58</c:v>
                </c:pt>
                <c:pt idx="95">
                  <c:v>183.59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8A-4230-A126-A7930D8CD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21536"/>
        <c:axId val="31924016"/>
      </c:lineChart>
      <c:dateAx>
        <c:axId val="31921536"/>
        <c:scaling>
          <c:orientation val="minMax"/>
        </c:scaling>
        <c:delete val="0"/>
        <c:axPos val="b"/>
        <c:majorGridlines>
          <c:spPr>
            <a:ln w="3175">
              <a:noFill/>
              <a:prstDash val="sysDot"/>
            </a:ln>
          </c:spPr>
        </c:majorGridlines>
        <c:numFmt formatCode="mm\/yyyy" sourceLinked="0"/>
        <c:majorTickMark val="out"/>
        <c:minorTickMark val="none"/>
        <c:tickLblPos val="nextTo"/>
        <c:spPr>
          <a:ln w="3211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lv-LV"/>
          </a:p>
        </c:txPr>
        <c:crossAx val="31924016"/>
        <c:crossesAt val="0"/>
        <c:auto val="1"/>
        <c:lblOffset val="100"/>
        <c:baseTimeUnit val="months"/>
        <c:majorUnit val="1"/>
        <c:majorTimeUnit val="years"/>
      </c:dateAx>
      <c:valAx>
        <c:axId val="31924016"/>
        <c:scaling>
          <c:orientation val="minMax"/>
          <c:min val="60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lv-LV"/>
          </a:p>
        </c:txPr>
        <c:crossAx val="31921536"/>
        <c:crosses val="autoZero"/>
        <c:crossBetween val="between"/>
      </c:valAx>
      <c:spPr>
        <a:noFill/>
        <a:ln w="3175">
          <a:noFill/>
        </a:ln>
      </c:spPr>
    </c:plotArea>
    <c:legend>
      <c:legendPos val="b"/>
      <c:layout>
        <c:manualLayout>
          <c:xMode val="edge"/>
          <c:yMode val="edge"/>
          <c:x val="0"/>
          <c:y val="0.91008786637313066"/>
          <c:w val="0.98909214758641084"/>
          <c:h val="8.0654089334052589E-2"/>
        </c:manualLayout>
      </c:layout>
      <c:overlay val="0"/>
      <c:txPr>
        <a:bodyPr/>
        <a:lstStyle/>
        <a:p>
          <a:pPr>
            <a:defRPr sz="1000" b="1">
              <a:latin typeface="Verdana" panose="020B0604030504040204" pitchFamily="34" charset="0"/>
              <a:ea typeface="Verdana" panose="020B060403050404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60225697297291E-2"/>
          <c:y val="3.7746311712178855E-2"/>
          <c:w val="0.93155791929517584"/>
          <c:h val="0.70168765187405058"/>
        </c:manualLayout>
      </c:layout>
      <c:areaChart>
        <c:grouping val="stacked"/>
        <c:varyColors val="0"/>
        <c:ser>
          <c:idx val="2"/>
          <c:order val="2"/>
          <c:tx>
            <c:strRef>
              <c:f>Lapa1!$D$1</c:f>
              <c:strCache>
                <c:ptCount val="1"/>
                <c:pt idx="0">
                  <c:v>Minimālā</c:v>
                </c:pt>
              </c:strCache>
            </c:strRef>
          </c:tx>
          <c:spPr>
            <a:solidFill>
              <a:srgbClr val="FFFFFF"/>
            </a:solidFill>
            <a:ln w="635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  <a:effectLst/>
          </c:spPr>
          <c:cat>
            <c:numRef>
              <c:f>Lapa1!$A$2:$A$97</c:f>
              <c:numCache>
                <c:formatCode>dd\.mm\.yyyy</c:formatCode>
                <c:ptCount val="95"/>
                <c:pt idx="0">
                  <c:v>42062</c:v>
                </c:pt>
                <c:pt idx="1">
                  <c:v>42094</c:v>
                </c:pt>
                <c:pt idx="2">
                  <c:v>42124</c:v>
                </c:pt>
                <c:pt idx="3">
                  <c:v>42153</c:v>
                </c:pt>
                <c:pt idx="4">
                  <c:v>42185</c:v>
                </c:pt>
                <c:pt idx="5">
                  <c:v>42216</c:v>
                </c:pt>
                <c:pt idx="6">
                  <c:v>42247</c:v>
                </c:pt>
                <c:pt idx="7">
                  <c:v>42277</c:v>
                </c:pt>
                <c:pt idx="8">
                  <c:v>42307</c:v>
                </c:pt>
                <c:pt idx="9">
                  <c:v>42338</c:v>
                </c:pt>
                <c:pt idx="10">
                  <c:v>42369</c:v>
                </c:pt>
                <c:pt idx="11">
                  <c:v>42398</c:v>
                </c:pt>
                <c:pt idx="12">
                  <c:v>42429</c:v>
                </c:pt>
                <c:pt idx="13">
                  <c:v>42460</c:v>
                </c:pt>
                <c:pt idx="14">
                  <c:v>42489</c:v>
                </c:pt>
                <c:pt idx="15">
                  <c:v>42521</c:v>
                </c:pt>
                <c:pt idx="16">
                  <c:v>42551</c:v>
                </c:pt>
                <c:pt idx="17">
                  <c:v>42580</c:v>
                </c:pt>
                <c:pt idx="18">
                  <c:v>42613</c:v>
                </c:pt>
                <c:pt idx="19">
                  <c:v>42643</c:v>
                </c:pt>
                <c:pt idx="20">
                  <c:v>42674</c:v>
                </c:pt>
                <c:pt idx="21">
                  <c:v>42704</c:v>
                </c:pt>
                <c:pt idx="22">
                  <c:v>42734</c:v>
                </c:pt>
                <c:pt idx="23">
                  <c:v>42766</c:v>
                </c:pt>
                <c:pt idx="24">
                  <c:v>42794</c:v>
                </c:pt>
                <c:pt idx="25">
                  <c:v>42825</c:v>
                </c:pt>
                <c:pt idx="26">
                  <c:v>42853</c:v>
                </c:pt>
                <c:pt idx="27">
                  <c:v>42886</c:v>
                </c:pt>
                <c:pt idx="28">
                  <c:v>42916</c:v>
                </c:pt>
                <c:pt idx="29">
                  <c:v>42947</c:v>
                </c:pt>
                <c:pt idx="30">
                  <c:v>42978</c:v>
                </c:pt>
                <c:pt idx="31">
                  <c:v>43007</c:v>
                </c:pt>
                <c:pt idx="32">
                  <c:v>43039</c:v>
                </c:pt>
                <c:pt idx="33">
                  <c:v>43069</c:v>
                </c:pt>
                <c:pt idx="34">
                  <c:v>43098</c:v>
                </c:pt>
                <c:pt idx="35">
                  <c:v>43131</c:v>
                </c:pt>
                <c:pt idx="36">
                  <c:v>43159</c:v>
                </c:pt>
                <c:pt idx="37">
                  <c:v>43189</c:v>
                </c:pt>
                <c:pt idx="38">
                  <c:v>43220</c:v>
                </c:pt>
                <c:pt idx="39">
                  <c:v>43251</c:v>
                </c:pt>
                <c:pt idx="40">
                  <c:v>43280</c:v>
                </c:pt>
                <c:pt idx="41">
                  <c:v>43312</c:v>
                </c:pt>
                <c:pt idx="42">
                  <c:v>43343</c:v>
                </c:pt>
                <c:pt idx="43">
                  <c:v>43371</c:v>
                </c:pt>
                <c:pt idx="44">
                  <c:v>43404</c:v>
                </c:pt>
                <c:pt idx="45">
                  <c:v>43434</c:v>
                </c:pt>
                <c:pt idx="46">
                  <c:v>43465</c:v>
                </c:pt>
                <c:pt idx="47">
                  <c:v>43496</c:v>
                </c:pt>
                <c:pt idx="48">
                  <c:v>43524</c:v>
                </c:pt>
                <c:pt idx="49">
                  <c:v>43553</c:v>
                </c:pt>
                <c:pt idx="50">
                  <c:v>43585</c:v>
                </c:pt>
                <c:pt idx="51">
                  <c:v>43616</c:v>
                </c:pt>
                <c:pt idx="52">
                  <c:v>43644</c:v>
                </c:pt>
                <c:pt idx="53">
                  <c:v>43677</c:v>
                </c:pt>
                <c:pt idx="54">
                  <c:v>43707</c:v>
                </c:pt>
                <c:pt idx="55">
                  <c:v>43738</c:v>
                </c:pt>
                <c:pt idx="56">
                  <c:v>43769</c:v>
                </c:pt>
                <c:pt idx="57">
                  <c:v>43798</c:v>
                </c:pt>
                <c:pt idx="58">
                  <c:v>43830</c:v>
                </c:pt>
                <c:pt idx="59">
                  <c:v>43861</c:v>
                </c:pt>
                <c:pt idx="60">
                  <c:v>43889</c:v>
                </c:pt>
                <c:pt idx="61">
                  <c:v>43921</c:v>
                </c:pt>
                <c:pt idx="62">
                  <c:v>43951</c:v>
                </c:pt>
                <c:pt idx="63">
                  <c:v>43980</c:v>
                </c:pt>
                <c:pt idx="64">
                  <c:v>44012</c:v>
                </c:pt>
                <c:pt idx="65">
                  <c:v>44043</c:v>
                </c:pt>
                <c:pt idx="66">
                  <c:v>44074</c:v>
                </c:pt>
                <c:pt idx="67">
                  <c:v>44104</c:v>
                </c:pt>
                <c:pt idx="68">
                  <c:v>44134</c:v>
                </c:pt>
                <c:pt idx="69">
                  <c:v>44165</c:v>
                </c:pt>
                <c:pt idx="70">
                  <c:v>44196</c:v>
                </c:pt>
                <c:pt idx="71">
                  <c:v>44225</c:v>
                </c:pt>
                <c:pt idx="72">
                  <c:v>44253</c:v>
                </c:pt>
                <c:pt idx="73">
                  <c:v>44286</c:v>
                </c:pt>
                <c:pt idx="74">
                  <c:v>44316</c:v>
                </c:pt>
                <c:pt idx="75">
                  <c:v>44347</c:v>
                </c:pt>
                <c:pt idx="76">
                  <c:v>44377</c:v>
                </c:pt>
                <c:pt idx="77">
                  <c:v>44407</c:v>
                </c:pt>
                <c:pt idx="78">
                  <c:v>44439</c:v>
                </c:pt>
                <c:pt idx="79">
                  <c:v>44469</c:v>
                </c:pt>
                <c:pt idx="80">
                  <c:v>44498</c:v>
                </c:pt>
                <c:pt idx="81">
                  <c:v>44530</c:v>
                </c:pt>
                <c:pt idx="82">
                  <c:v>44561</c:v>
                </c:pt>
                <c:pt idx="83">
                  <c:v>44592</c:v>
                </c:pt>
                <c:pt idx="84">
                  <c:v>44620</c:v>
                </c:pt>
                <c:pt idx="85">
                  <c:v>44651</c:v>
                </c:pt>
                <c:pt idx="86">
                  <c:v>44680</c:v>
                </c:pt>
                <c:pt idx="87">
                  <c:v>44712</c:v>
                </c:pt>
                <c:pt idx="88">
                  <c:v>44742</c:v>
                </c:pt>
                <c:pt idx="89">
                  <c:v>44771</c:v>
                </c:pt>
                <c:pt idx="90">
                  <c:v>44804</c:v>
                </c:pt>
                <c:pt idx="91">
                  <c:v>44834</c:v>
                </c:pt>
                <c:pt idx="92">
                  <c:v>44865</c:v>
                </c:pt>
                <c:pt idx="93">
                  <c:v>44895</c:v>
                </c:pt>
                <c:pt idx="94">
                  <c:v>44925</c:v>
                </c:pt>
              </c:numCache>
            </c:numRef>
          </c:cat>
          <c:val>
            <c:numRef>
              <c:f>Lapa1!$D$2:$D$97</c:f>
              <c:numCache>
                <c:formatCode>General</c:formatCode>
                <c:ptCount val="95"/>
                <c:pt idx="0">
                  <c:v>3.73E-2</c:v>
                </c:pt>
                <c:pt idx="1">
                  <c:v>3.7699999999999997E-2</c:v>
                </c:pt>
                <c:pt idx="2">
                  <c:v>4.0800000000000003E-2</c:v>
                </c:pt>
                <c:pt idx="3">
                  <c:v>4.2099999999999999E-2</c:v>
                </c:pt>
                <c:pt idx="4">
                  <c:v>4.5900000000000003E-2</c:v>
                </c:pt>
                <c:pt idx="5">
                  <c:v>4.1500000000000002E-2</c:v>
                </c:pt>
                <c:pt idx="6">
                  <c:v>4.1300000000000003E-2</c:v>
                </c:pt>
                <c:pt idx="7">
                  <c:v>4.1500000000000002E-2</c:v>
                </c:pt>
                <c:pt idx="8">
                  <c:v>4.2099999999999999E-2</c:v>
                </c:pt>
                <c:pt idx="9">
                  <c:v>4.2999999999999997E-2</c:v>
                </c:pt>
                <c:pt idx="10">
                  <c:v>3.95E-2</c:v>
                </c:pt>
                <c:pt idx="11">
                  <c:v>3.6200000000000003E-2</c:v>
                </c:pt>
                <c:pt idx="12">
                  <c:v>3.1800000000000002E-2</c:v>
                </c:pt>
                <c:pt idx="13">
                  <c:v>3.1399999999999997E-2</c:v>
                </c:pt>
                <c:pt idx="14">
                  <c:v>3.09E-2</c:v>
                </c:pt>
                <c:pt idx="15">
                  <c:v>2.86E-2</c:v>
                </c:pt>
                <c:pt idx="16">
                  <c:v>2.9100000000000001E-2</c:v>
                </c:pt>
                <c:pt idx="17">
                  <c:v>2.87E-2</c:v>
                </c:pt>
                <c:pt idx="18">
                  <c:v>2.8899999999999999E-2</c:v>
                </c:pt>
                <c:pt idx="19">
                  <c:v>2.86E-2</c:v>
                </c:pt>
                <c:pt idx="20">
                  <c:v>2.4899999999999999E-2</c:v>
                </c:pt>
                <c:pt idx="21">
                  <c:v>2.5399999999999999E-2</c:v>
                </c:pt>
                <c:pt idx="22">
                  <c:v>2.5700000000000001E-2</c:v>
                </c:pt>
                <c:pt idx="23">
                  <c:v>1.9099999999999999E-2</c:v>
                </c:pt>
                <c:pt idx="24">
                  <c:v>1.5699999999999999E-2</c:v>
                </c:pt>
                <c:pt idx="25">
                  <c:v>1.6199999999999999E-2</c:v>
                </c:pt>
                <c:pt idx="26">
                  <c:v>1.6500000000000001E-2</c:v>
                </c:pt>
                <c:pt idx="27">
                  <c:v>1.7899999999999999E-2</c:v>
                </c:pt>
                <c:pt idx="28">
                  <c:v>1.7500000000000002E-2</c:v>
                </c:pt>
                <c:pt idx="29">
                  <c:v>1.3599999999999999E-2</c:v>
                </c:pt>
                <c:pt idx="30">
                  <c:v>1.37E-2</c:v>
                </c:pt>
                <c:pt idx="31">
                  <c:v>1.4200000000000001E-2</c:v>
                </c:pt>
                <c:pt idx="32">
                  <c:v>1.38E-2</c:v>
                </c:pt>
                <c:pt idx="33">
                  <c:v>1.35E-2</c:v>
                </c:pt>
                <c:pt idx="34">
                  <c:v>1.38E-2</c:v>
                </c:pt>
                <c:pt idx="35">
                  <c:v>1.26E-2</c:v>
                </c:pt>
                <c:pt idx="36">
                  <c:v>1.11E-2</c:v>
                </c:pt>
                <c:pt idx="37">
                  <c:v>1.0999999999999999E-2</c:v>
                </c:pt>
                <c:pt idx="38">
                  <c:v>1.0699999999999999E-2</c:v>
                </c:pt>
                <c:pt idx="39">
                  <c:v>1.09E-2</c:v>
                </c:pt>
                <c:pt idx="40">
                  <c:v>1.09E-2</c:v>
                </c:pt>
                <c:pt idx="41">
                  <c:v>1.1299999999999999E-2</c:v>
                </c:pt>
                <c:pt idx="42">
                  <c:v>1.17E-2</c:v>
                </c:pt>
                <c:pt idx="43">
                  <c:v>1.23E-2</c:v>
                </c:pt>
                <c:pt idx="44">
                  <c:v>1.2800000000000001E-2</c:v>
                </c:pt>
                <c:pt idx="45">
                  <c:v>1.03E-2</c:v>
                </c:pt>
                <c:pt idx="46">
                  <c:v>9.7000000000000003E-3</c:v>
                </c:pt>
                <c:pt idx="47">
                  <c:v>0.01</c:v>
                </c:pt>
                <c:pt idx="48">
                  <c:v>0.01</c:v>
                </c:pt>
                <c:pt idx="49">
                  <c:v>0.01</c:v>
                </c:pt>
                <c:pt idx="50">
                  <c:v>1.01E-2</c:v>
                </c:pt>
                <c:pt idx="51">
                  <c:v>1.0500000000000001E-2</c:v>
                </c:pt>
                <c:pt idx="52">
                  <c:v>1.0500000000000001E-2</c:v>
                </c:pt>
                <c:pt idx="53">
                  <c:v>1.06E-2</c:v>
                </c:pt>
                <c:pt idx="54">
                  <c:v>1.06E-2</c:v>
                </c:pt>
                <c:pt idx="55">
                  <c:v>1.06E-2</c:v>
                </c:pt>
                <c:pt idx="56">
                  <c:v>1.06E-2</c:v>
                </c:pt>
                <c:pt idx="57">
                  <c:v>1.01E-2</c:v>
                </c:pt>
                <c:pt idx="58">
                  <c:v>7.6E-3</c:v>
                </c:pt>
                <c:pt idx="59">
                  <c:v>7.4999999999999997E-3</c:v>
                </c:pt>
                <c:pt idx="60">
                  <c:v>7.4000000000000003E-3</c:v>
                </c:pt>
                <c:pt idx="61">
                  <c:v>6.8999999999999999E-3</c:v>
                </c:pt>
                <c:pt idx="62">
                  <c:v>6.7000000000000002E-3</c:v>
                </c:pt>
                <c:pt idx="63">
                  <c:v>6.7999999999999996E-3</c:v>
                </c:pt>
                <c:pt idx="64">
                  <c:v>6.8999999999999999E-3</c:v>
                </c:pt>
                <c:pt idx="65">
                  <c:v>7.0000000000000001E-3</c:v>
                </c:pt>
                <c:pt idx="66">
                  <c:v>7.0000000000000001E-3</c:v>
                </c:pt>
                <c:pt idx="67">
                  <c:v>6.8999999999999999E-3</c:v>
                </c:pt>
                <c:pt idx="68">
                  <c:v>6.8999999999999999E-3</c:v>
                </c:pt>
                <c:pt idx="69">
                  <c:v>6.8999999999999999E-3</c:v>
                </c:pt>
                <c:pt idx="70">
                  <c:v>6.7999999999999996E-3</c:v>
                </c:pt>
                <c:pt idx="71">
                  <c:v>6.7999999999999996E-3</c:v>
                </c:pt>
                <c:pt idx="72">
                  <c:v>6.7999999999999996E-3</c:v>
                </c:pt>
                <c:pt idx="73">
                  <c:v>6.7999999999999996E-3</c:v>
                </c:pt>
                <c:pt idx="74">
                  <c:v>6.7999999999999996E-3</c:v>
                </c:pt>
                <c:pt idx="75">
                  <c:v>6.7000000000000002E-3</c:v>
                </c:pt>
                <c:pt idx="76">
                  <c:v>6.7000000000000002E-3</c:v>
                </c:pt>
                <c:pt idx="77">
                  <c:v>6.7000000000000002E-3</c:v>
                </c:pt>
                <c:pt idx="78">
                  <c:v>6.7999999999999996E-3</c:v>
                </c:pt>
                <c:pt idx="79">
                  <c:v>6.7999999999999996E-3</c:v>
                </c:pt>
                <c:pt idx="80">
                  <c:v>6.7999999999999996E-3</c:v>
                </c:pt>
                <c:pt idx="81">
                  <c:v>6.8999999999999999E-3</c:v>
                </c:pt>
                <c:pt idx="82">
                  <c:v>6.8999999999999999E-3</c:v>
                </c:pt>
                <c:pt idx="83">
                  <c:v>7.0000000000000001E-3</c:v>
                </c:pt>
                <c:pt idx="84">
                  <c:v>7.1000000000000004E-3</c:v>
                </c:pt>
                <c:pt idx="85">
                  <c:v>7.1000000000000004E-3</c:v>
                </c:pt>
                <c:pt idx="86">
                  <c:v>7.1000000000000004E-3</c:v>
                </c:pt>
                <c:pt idx="87">
                  <c:v>7.0000000000000001E-3</c:v>
                </c:pt>
                <c:pt idx="88">
                  <c:v>7.0000000000000001E-3</c:v>
                </c:pt>
                <c:pt idx="89">
                  <c:v>7.0000000000000001E-3</c:v>
                </c:pt>
                <c:pt idx="90">
                  <c:v>7.1000000000000004E-3</c:v>
                </c:pt>
                <c:pt idx="91">
                  <c:v>7.1999999999999998E-3</c:v>
                </c:pt>
                <c:pt idx="92">
                  <c:v>7.4999999999999997E-3</c:v>
                </c:pt>
                <c:pt idx="93">
                  <c:v>7.7000000000000002E-3</c:v>
                </c:pt>
                <c:pt idx="94">
                  <c:v>7.3000000000000001E-3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2-4E26-A978-6622E82816BD}"/>
            </c:ext>
          </c:extLst>
        </c:ser>
        <c:ser>
          <c:idx val="3"/>
          <c:order val="3"/>
          <c:tx>
            <c:strRef>
              <c:f>Lapa1!$E$1</c:f>
              <c:strCache>
                <c:ptCount val="1"/>
                <c:pt idx="0">
                  <c:v>Maksimālā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dash"/>
            </a:ln>
            <a:effectLst/>
          </c:spPr>
          <c:cat>
            <c:numRef>
              <c:f>Lapa1!$A$2:$A$97</c:f>
              <c:numCache>
                <c:formatCode>dd\.mm\.yyyy</c:formatCode>
                <c:ptCount val="95"/>
                <c:pt idx="0">
                  <c:v>42062</c:v>
                </c:pt>
                <c:pt idx="1">
                  <c:v>42094</c:v>
                </c:pt>
                <c:pt idx="2">
                  <c:v>42124</c:v>
                </c:pt>
                <c:pt idx="3">
                  <c:v>42153</c:v>
                </c:pt>
                <c:pt idx="4">
                  <c:v>42185</c:v>
                </c:pt>
                <c:pt idx="5">
                  <c:v>42216</c:v>
                </c:pt>
                <c:pt idx="6">
                  <c:v>42247</c:v>
                </c:pt>
                <c:pt idx="7">
                  <c:v>42277</c:v>
                </c:pt>
                <c:pt idx="8">
                  <c:v>42307</c:v>
                </c:pt>
                <c:pt idx="9">
                  <c:v>42338</c:v>
                </c:pt>
                <c:pt idx="10">
                  <c:v>42369</c:v>
                </c:pt>
                <c:pt idx="11">
                  <c:v>42398</c:v>
                </c:pt>
                <c:pt idx="12">
                  <c:v>42429</c:v>
                </c:pt>
                <c:pt idx="13">
                  <c:v>42460</c:v>
                </c:pt>
                <c:pt idx="14">
                  <c:v>42489</c:v>
                </c:pt>
                <c:pt idx="15">
                  <c:v>42521</c:v>
                </c:pt>
                <c:pt idx="16">
                  <c:v>42551</c:v>
                </c:pt>
                <c:pt idx="17">
                  <c:v>42580</c:v>
                </c:pt>
                <c:pt idx="18">
                  <c:v>42613</c:v>
                </c:pt>
                <c:pt idx="19">
                  <c:v>42643</c:v>
                </c:pt>
                <c:pt idx="20">
                  <c:v>42674</c:v>
                </c:pt>
                <c:pt idx="21">
                  <c:v>42704</c:v>
                </c:pt>
                <c:pt idx="22">
                  <c:v>42734</c:v>
                </c:pt>
                <c:pt idx="23">
                  <c:v>42766</c:v>
                </c:pt>
                <c:pt idx="24">
                  <c:v>42794</c:v>
                </c:pt>
                <c:pt idx="25">
                  <c:v>42825</c:v>
                </c:pt>
                <c:pt idx="26">
                  <c:v>42853</c:v>
                </c:pt>
                <c:pt idx="27">
                  <c:v>42886</c:v>
                </c:pt>
                <c:pt idx="28">
                  <c:v>42916</c:v>
                </c:pt>
                <c:pt idx="29">
                  <c:v>42947</c:v>
                </c:pt>
                <c:pt idx="30">
                  <c:v>42978</c:v>
                </c:pt>
                <c:pt idx="31">
                  <c:v>43007</c:v>
                </c:pt>
                <c:pt idx="32">
                  <c:v>43039</c:v>
                </c:pt>
                <c:pt idx="33">
                  <c:v>43069</c:v>
                </c:pt>
                <c:pt idx="34">
                  <c:v>43098</c:v>
                </c:pt>
                <c:pt idx="35">
                  <c:v>43131</c:v>
                </c:pt>
                <c:pt idx="36">
                  <c:v>43159</c:v>
                </c:pt>
                <c:pt idx="37">
                  <c:v>43189</c:v>
                </c:pt>
                <c:pt idx="38">
                  <c:v>43220</c:v>
                </c:pt>
                <c:pt idx="39">
                  <c:v>43251</c:v>
                </c:pt>
                <c:pt idx="40">
                  <c:v>43280</c:v>
                </c:pt>
                <c:pt idx="41">
                  <c:v>43312</c:v>
                </c:pt>
                <c:pt idx="42">
                  <c:v>43343</c:v>
                </c:pt>
                <c:pt idx="43">
                  <c:v>43371</c:v>
                </c:pt>
                <c:pt idx="44">
                  <c:v>43404</c:v>
                </c:pt>
                <c:pt idx="45">
                  <c:v>43434</c:v>
                </c:pt>
                <c:pt idx="46">
                  <c:v>43465</c:v>
                </c:pt>
                <c:pt idx="47">
                  <c:v>43496</c:v>
                </c:pt>
                <c:pt idx="48">
                  <c:v>43524</c:v>
                </c:pt>
                <c:pt idx="49">
                  <c:v>43553</c:v>
                </c:pt>
                <c:pt idx="50">
                  <c:v>43585</c:v>
                </c:pt>
                <c:pt idx="51">
                  <c:v>43616</c:v>
                </c:pt>
                <c:pt idx="52">
                  <c:v>43644</c:v>
                </c:pt>
                <c:pt idx="53">
                  <c:v>43677</c:v>
                </c:pt>
                <c:pt idx="54">
                  <c:v>43707</c:v>
                </c:pt>
                <c:pt idx="55">
                  <c:v>43738</c:v>
                </c:pt>
                <c:pt idx="56">
                  <c:v>43769</c:v>
                </c:pt>
                <c:pt idx="57">
                  <c:v>43798</c:v>
                </c:pt>
                <c:pt idx="58">
                  <c:v>43830</c:v>
                </c:pt>
                <c:pt idx="59">
                  <c:v>43861</c:v>
                </c:pt>
                <c:pt idx="60">
                  <c:v>43889</c:v>
                </c:pt>
                <c:pt idx="61">
                  <c:v>43921</c:v>
                </c:pt>
                <c:pt idx="62">
                  <c:v>43951</c:v>
                </c:pt>
                <c:pt idx="63">
                  <c:v>43980</c:v>
                </c:pt>
                <c:pt idx="64">
                  <c:v>44012</c:v>
                </c:pt>
                <c:pt idx="65">
                  <c:v>44043</c:v>
                </c:pt>
                <c:pt idx="66">
                  <c:v>44074</c:v>
                </c:pt>
                <c:pt idx="67">
                  <c:v>44104</c:v>
                </c:pt>
                <c:pt idx="68">
                  <c:v>44134</c:v>
                </c:pt>
                <c:pt idx="69">
                  <c:v>44165</c:v>
                </c:pt>
                <c:pt idx="70">
                  <c:v>44196</c:v>
                </c:pt>
                <c:pt idx="71">
                  <c:v>44225</c:v>
                </c:pt>
                <c:pt idx="72">
                  <c:v>44253</c:v>
                </c:pt>
                <c:pt idx="73">
                  <c:v>44286</c:v>
                </c:pt>
                <c:pt idx="74">
                  <c:v>44316</c:v>
                </c:pt>
                <c:pt idx="75">
                  <c:v>44347</c:v>
                </c:pt>
                <c:pt idx="76">
                  <c:v>44377</c:v>
                </c:pt>
                <c:pt idx="77">
                  <c:v>44407</c:v>
                </c:pt>
                <c:pt idx="78">
                  <c:v>44439</c:v>
                </c:pt>
                <c:pt idx="79">
                  <c:v>44469</c:v>
                </c:pt>
                <c:pt idx="80">
                  <c:v>44498</c:v>
                </c:pt>
                <c:pt idx="81">
                  <c:v>44530</c:v>
                </c:pt>
                <c:pt idx="82">
                  <c:v>44561</c:v>
                </c:pt>
                <c:pt idx="83">
                  <c:v>44592</c:v>
                </c:pt>
                <c:pt idx="84">
                  <c:v>44620</c:v>
                </c:pt>
                <c:pt idx="85">
                  <c:v>44651</c:v>
                </c:pt>
                <c:pt idx="86">
                  <c:v>44680</c:v>
                </c:pt>
                <c:pt idx="87">
                  <c:v>44712</c:v>
                </c:pt>
                <c:pt idx="88">
                  <c:v>44742</c:v>
                </c:pt>
                <c:pt idx="89">
                  <c:v>44771</c:v>
                </c:pt>
                <c:pt idx="90">
                  <c:v>44804</c:v>
                </c:pt>
                <c:pt idx="91">
                  <c:v>44834</c:v>
                </c:pt>
                <c:pt idx="92">
                  <c:v>44865</c:v>
                </c:pt>
                <c:pt idx="93">
                  <c:v>44895</c:v>
                </c:pt>
                <c:pt idx="94">
                  <c:v>44925</c:v>
                </c:pt>
              </c:numCache>
            </c:numRef>
          </c:cat>
          <c:val>
            <c:numRef>
              <c:f>Lapa1!$E$2:$E$97</c:f>
              <c:numCache>
                <c:formatCode>General</c:formatCode>
                <c:ptCount val="95"/>
                <c:pt idx="0">
                  <c:v>2.2382</c:v>
                </c:pt>
                <c:pt idx="1">
                  <c:v>2.0933000000000002</c:v>
                </c:pt>
                <c:pt idx="2">
                  <c:v>1.9294</c:v>
                </c:pt>
                <c:pt idx="3">
                  <c:v>1.8409</c:v>
                </c:pt>
                <c:pt idx="4">
                  <c:v>1.7630999999999999</c:v>
                </c:pt>
                <c:pt idx="5">
                  <c:v>1.6834</c:v>
                </c:pt>
                <c:pt idx="6">
                  <c:v>1.6220000000000001</c:v>
                </c:pt>
                <c:pt idx="7">
                  <c:v>1.5774999999999999</c:v>
                </c:pt>
                <c:pt idx="8">
                  <c:v>1.5183</c:v>
                </c:pt>
                <c:pt idx="9">
                  <c:v>1.4710000000000001</c:v>
                </c:pt>
                <c:pt idx="10">
                  <c:v>1.4176</c:v>
                </c:pt>
                <c:pt idx="11">
                  <c:v>1.3540000000000001</c:v>
                </c:pt>
                <c:pt idx="12">
                  <c:v>1.3325</c:v>
                </c:pt>
                <c:pt idx="13">
                  <c:v>1.3143</c:v>
                </c:pt>
                <c:pt idx="14">
                  <c:v>1.3018000000000001</c:v>
                </c:pt>
                <c:pt idx="15">
                  <c:v>1.2996000000000001</c:v>
                </c:pt>
                <c:pt idx="16">
                  <c:v>1.2743</c:v>
                </c:pt>
                <c:pt idx="17">
                  <c:v>1.27</c:v>
                </c:pt>
                <c:pt idx="18">
                  <c:v>1.2961</c:v>
                </c:pt>
                <c:pt idx="19">
                  <c:v>1.2935000000000001</c:v>
                </c:pt>
                <c:pt idx="20">
                  <c:v>1.288</c:v>
                </c:pt>
                <c:pt idx="21">
                  <c:v>1.2851999999999999</c:v>
                </c:pt>
                <c:pt idx="22">
                  <c:v>1.2693000000000001</c:v>
                </c:pt>
                <c:pt idx="23">
                  <c:v>1.2624</c:v>
                </c:pt>
                <c:pt idx="24">
                  <c:v>1.2401</c:v>
                </c:pt>
                <c:pt idx="25">
                  <c:v>1.2297</c:v>
                </c:pt>
                <c:pt idx="26">
                  <c:v>1.2058</c:v>
                </c:pt>
                <c:pt idx="27">
                  <c:v>1.1976</c:v>
                </c:pt>
                <c:pt idx="28">
                  <c:v>1.1809000000000001</c:v>
                </c:pt>
                <c:pt idx="29">
                  <c:v>1.1577999999999999</c:v>
                </c:pt>
                <c:pt idx="30">
                  <c:v>1.1466000000000001</c:v>
                </c:pt>
                <c:pt idx="31">
                  <c:v>1.1208</c:v>
                </c:pt>
                <c:pt idx="32">
                  <c:v>1.0946</c:v>
                </c:pt>
                <c:pt idx="33">
                  <c:v>1.0757000000000001</c:v>
                </c:pt>
                <c:pt idx="34">
                  <c:v>1.0262</c:v>
                </c:pt>
                <c:pt idx="35">
                  <c:v>0.98709999999999998</c:v>
                </c:pt>
                <c:pt idx="36">
                  <c:v>0.96379999999999999</c:v>
                </c:pt>
                <c:pt idx="37">
                  <c:v>0.92579999999999996</c:v>
                </c:pt>
                <c:pt idx="38">
                  <c:v>0.92659999999999998</c:v>
                </c:pt>
                <c:pt idx="39">
                  <c:v>0.91669999999999996</c:v>
                </c:pt>
                <c:pt idx="40">
                  <c:v>0.91479999999999995</c:v>
                </c:pt>
                <c:pt idx="41">
                  <c:v>0.90139999999999998</c:v>
                </c:pt>
                <c:pt idx="42">
                  <c:v>0.89770000000000005</c:v>
                </c:pt>
                <c:pt idx="43">
                  <c:v>0.9052</c:v>
                </c:pt>
                <c:pt idx="44">
                  <c:v>0.89749999999999996</c:v>
                </c:pt>
                <c:pt idx="45">
                  <c:v>0.90429999999999999</c:v>
                </c:pt>
                <c:pt idx="46">
                  <c:v>0.8931</c:v>
                </c:pt>
                <c:pt idx="47">
                  <c:v>0.89249999999999996</c:v>
                </c:pt>
                <c:pt idx="48">
                  <c:v>0.91579999999999995</c:v>
                </c:pt>
                <c:pt idx="49">
                  <c:v>0.87909999999999999</c:v>
                </c:pt>
                <c:pt idx="50">
                  <c:v>0.88049999999999995</c:v>
                </c:pt>
                <c:pt idx="51">
                  <c:v>0.86509999999999998</c:v>
                </c:pt>
                <c:pt idx="52">
                  <c:v>0.8659</c:v>
                </c:pt>
                <c:pt idx="53">
                  <c:v>0.84599999999999997</c:v>
                </c:pt>
                <c:pt idx="54">
                  <c:v>0.84609999999999996</c:v>
                </c:pt>
                <c:pt idx="55">
                  <c:v>0.85309999999999997</c:v>
                </c:pt>
                <c:pt idx="56">
                  <c:v>0.84019999999999995</c:v>
                </c:pt>
                <c:pt idx="57">
                  <c:v>0.84160000000000001</c:v>
                </c:pt>
                <c:pt idx="58">
                  <c:v>0.83399999999999996</c:v>
                </c:pt>
                <c:pt idx="59">
                  <c:v>0.83030000000000004</c:v>
                </c:pt>
                <c:pt idx="60">
                  <c:v>0.76019999999999999</c:v>
                </c:pt>
                <c:pt idx="61">
                  <c:v>0.73829999999999996</c:v>
                </c:pt>
                <c:pt idx="62">
                  <c:v>0.73319999999999996</c:v>
                </c:pt>
                <c:pt idx="63">
                  <c:v>0.71619999999999995</c:v>
                </c:pt>
                <c:pt idx="64">
                  <c:v>0.71479999999999999</c:v>
                </c:pt>
                <c:pt idx="65">
                  <c:v>0.70020000000000004</c:v>
                </c:pt>
                <c:pt idx="66">
                  <c:v>0.69869999999999999</c:v>
                </c:pt>
                <c:pt idx="67">
                  <c:v>0.70399999999999996</c:v>
                </c:pt>
                <c:pt idx="68">
                  <c:v>0.69310000000000005</c:v>
                </c:pt>
                <c:pt idx="69">
                  <c:v>0.69589999999999996</c:v>
                </c:pt>
                <c:pt idx="70">
                  <c:v>0.68569999999999998</c:v>
                </c:pt>
                <c:pt idx="71">
                  <c:v>0.68340000000000001</c:v>
                </c:pt>
                <c:pt idx="72">
                  <c:v>0.69979999999999998</c:v>
                </c:pt>
                <c:pt idx="73">
                  <c:v>0.67179999999999995</c:v>
                </c:pt>
                <c:pt idx="74">
                  <c:v>0.67159999999999997</c:v>
                </c:pt>
                <c:pt idx="75">
                  <c:v>0.66100000000000003</c:v>
                </c:pt>
                <c:pt idx="76">
                  <c:v>0.66049999999999998</c:v>
                </c:pt>
                <c:pt idx="77">
                  <c:v>0.64410000000000001</c:v>
                </c:pt>
                <c:pt idx="78">
                  <c:v>0.64270000000000005</c:v>
                </c:pt>
                <c:pt idx="79">
                  <c:v>0.64349999999999996</c:v>
                </c:pt>
                <c:pt idx="80">
                  <c:v>0.63519999999999999</c:v>
                </c:pt>
                <c:pt idx="81">
                  <c:v>0.64349999999999996</c:v>
                </c:pt>
                <c:pt idx="82">
                  <c:v>0.63560000000000005</c:v>
                </c:pt>
                <c:pt idx="83">
                  <c:v>0.62609999999999999</c:v>
                </c:pt>
                <c:pt idx="84">
                  <c:v>0.80389999999999995</c:v>
                </c:pt>
                <c:pt idx="85">
                  <c:v>0.77700000000000002</c:v>
                </c:pt>
                <c:pt idx="86">
                  <c:v>0.77749999999999997</c:v>
                </c:pt>
                <c:pt idx="87">
                  <c:v>0.76900000000000002</c:v>
                </c:pt>
                <c:pt idx="88">
                  <c:v>0.76949999999999996</c:v>
                </c:pt>
                <c:pt idx="89">
                  <c:v>0.75519999999999998</c:v>
                </c:pt>
                <c:pt idx="90">
                  <c:v>1.0629999999999999</c:v>
                </c:pt>
                <c:pt idx="91">
                  <c:v>1.0767</c:v>
                </c:pt>
                <c:pt idx="92">
                  <c:v>1.0953999999999999</c:v>
                </c:pt>
                <c:pt idx="93">
                  <c:v>1.1187</c:v>
                </c:pt>
                <c:pt idx="94">
                  <c:v>1.1353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32-4E26-A978-6622E8281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182352"/>
        <c:axId val="411181520"/>
      </c:areaChart>
      <c:lineChart>
        <c:grouping val="standard"/>
        <c:varyColors val="0"/>
        <c:ser>
          <c:idx val="1"/>
          <c:order val="0"/>
          <c:tx>
            <c:strRef>
              <c:f>Lapa1!$B$1</c:f>
              <c:strCache>
                <c:ptCount val="1"/>
                <c:pt idx="0">
                  <c:v>Eiro zona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Lapa1!$A$2:$A$97</c:f>
              <c:numCache>
                <c:formatCode>dd\.mm\.yyyy</c:formatCode>
                <c:ptCount val="95"/>
                <c:pt idx="0">
                  <c:v>42062</c:v>
                </c:pt>
                <c:pt idx="1">
                  <c:v>42094</c:v>
                </c:pt>
                <c:pt idx="2">
                  <c:v>42124</c:v>
                </c:pt>
                <c:pt idx="3">
                  <c:v>42153</c:v>
                </c:pt>
                <c:pt idx="4">
                  <c:v>42185</c:v>
                </c:pt>
                <c:pt idx="5">
                  <c:v>42216</c:v>
                </c:pt>
                <c:pt idx="6">
                  <c:v>42247</c:v>
                </c:pt>
                <c:pt idx="7">
                  <c:v>42277</c:v>
                </c:pt>
                <c:pt idx="8">
                  <c:v>42307</c:v>
                </c:pt>
                <c:pt idx="9">
                  <c:v>42338</c:v>
                </c:pt>
                <c:pt idx="10">
                  <c:v>42369</c:v>
                </c:pt>
                <c:pt idx="11">
                  <c:v>42398</c:v>
                </c:pt>
                <c:pt idx="12">
                  <c:v>42429</c:v>
                </c:pt>
                <c:pt idx="13">
                  <c:v>42460</c:v>
                </c:pt>
                <c:pt idx="14">
                  <c:v>42489</c:v>
                </c:pt>
                <c:pt idx="15">
                  <c:v>42521</c:v>
                </c:pt>
                <c:pt idx="16">
                  <c:v>42551</c:v>
                </c:pt>
                <c:pt idx="17">
                  <c:v>42580</c:v>
                </c:pt>
                <c:pt idx="18">
                  <c:v>42613</c:v>
                </c:pt>
                <c:pt idx="19">
                  <c:v>42643</c:v>
                </c:pt>
                <c:pt idx="20">
                  <c:v>42674</c:v>
                </c:pt>
                <c:pt idx="21">
                  <c:v>42704</c:v>
                </c:pt>
                <c:pt idx="22">
                  <c:v>42734</c:v>
                </c:pt>
                <c:pt idx="23">
                  <c:v>42766</c:v>
                </c:pt>
                <c:pt idx="24">
                  <c:v>42794</c:v>
                </c:pt>
                <c:pt idx="25">
                  <c:v>42825</c:v>
                </c:pt>
                <c:pt idx="26">
                  <c:v>42853</c:v>
                </c:pt>
                <c:pt idx="27">
                  <c:v>42886</c:v>
                </c:pt>
                <c:pt idx="28">
                  <c:v>42916</c:v>
                </c:pt>
                <c:pt idx="29">
                  <c:v>42947</c:v>
                </c:pt>
                <c:pt idx="30">
                  <c:v>42978</c:v>
                </c:pt>
                <c:pt idx="31">
                  <c:v>43007</c:v>
                </c:pt>
                <c:pt idx="32">
                  <c:v>43039</c:v>
                </c:pt>
                <c:pt idx="33">
                  <c:v>43069</c:v>
                </c:pt>
                <c:pt idx="34">
                  <c:v>43098</c:v>
                </c:pt>
                <c:pt idx="35">
                  <c:v>43131</c:v>
                </c:pt>
                <c:pt idx="36">
                  <c:v>43159</c:v>
                </c:pt>
                <c:pt idx="37">
                  <c:v>43189</c:v>
                </c:pt>
                <c:pt idx="38">
                  <c:v>43220</c:v>
                </c:pt>
                <c:pt idx="39">
                  <c:v>43251</c:v>
                </c:pt>
                <c:pt idx="40">
                  <c:v>43280</c:v>
                </c:pt>
                <c:pt idx="41">
                  <c:v>43312</c:v>
                </c:pt>
                <c:pt idx="42">
                  <c:v>43343</c:v>
                </c:pt>
                <c:pt idx="43">
                  <c:v>43371</c:v>
                </c:pt>
                <c:pt idx="44">
                  <c:v>43404</c:v>
                </c:pt>
                <c:pt idx="45">
                  <c:v>43434</c:v>
                </c:pt>
                <c:pt idx="46">
                  <c:v>43465</c:v>
                </c:pt>
                <c:pt idx="47">
                  <c:v>43496</c:v>
                </c:pt>
                <c:pt idx="48">
                  <c:v>43524</c:v>
                </c:pt>
                <c:pt idx="49">
                  <c:v>43553</c:v>
                </c:pt>
                <c:pt idx="50">
                  <c:v>43585</c:v>
                </c:pt>
                <c:pt idx="51">
                  <c:v>43616</c:v>
                </c:pt>
                <c:pt idx="52">
                  <c:v>43644</c:v>
                </c:pt>
                <c:pt idx="53">
                  <c:v>43677</c:v>
                </c:pt>
                <c:pt idx="54">
                  <c:v>43707</c:v>
                </c:pt>
                <c:pt idx="55">
                  <c:v>43738</c:v>
                </c:pt>
                <c:pt idx="56">
                  <c:v>43769</c:v>
                </c:pt>
                <c:pt idx="57">
                  <c:v>43798</c:v>
                </c:pt>
                <c:pt idx="58">
                  <c:v>43830</c:v>
                </c:pt>
                <c:pt idx="59">
                  <c:v>43861</c:v>
                </c:pt>
                <c:pt idx="60">
                  <c:v>43889</c:v>
                </c:pt>
                <c:pt idx="61">
                  <c:v>43921</c:v>
                </c:pt>
                <c:pt idx="62">
                  <c:v>43951</c:v>
                </c:pt>
                <c:pt idx="63">
                  <c:v>43980</c:v>
                </c:pt>
                <c:pt idx="64">
                  <c:v>44012</c:v>
                </c:pt>
                <c:pt idx="65">
                  <c:v>44043</c:v>
                </c:pt>
                <c:pt idx="66">
                  <c:v>44074</c:v>
                </c:pt>
                <c:pt idx="67">
                  <c:v>44104</c:v>
                </c:pt>
                <c:pt idx="68">
                  <c:v>44134</c:v>
                </c:pt>
                <c:pt idx="69">
                  <c:v>44165</c:v>
                </c:pt>
                <c:pt idx="70">
                  <c:v>44196</c:v>
                </c:pt>
                <c:pt idx="71">
                  <c:v>44225</c:v>
                </c:pt>
                <c:pt idx="72">
                  <c:v>44253</c:v>
                </c:pt>
                <c:pt idx="73">
                  <c:v>44286</c:v>
                </c:pt>
                <c:pt idx="74">
                  <c:v>44316</c:v>
                </c:pt>
                <c:pt idx="75">
                  <c:v>44347</c:v>
                </c:pt>
                <c:pt idx="76">
                  <c:v>44377</c:v>
                </c:pt>
                <c:pt idx="77">
                  <c:v>44407</c:v>
                </c:pt>
                <c:pt idx="78">
                  <c:v>44439</c:v>
                </c:pt>
                <c:pt idx="79">
                  <c:v>44469</c:v>
                </c:pt>
                <c:pt idx="80">
                  <c:v>44498</c:v>
                </c:pt>
                <c:pt idx="81">
                  <c:v>44530</c:v>
                </c:pt>
                <c:pt idx="82">
                  <c:v>44561</c:v>
                </c:pt>
                <c:pt idx="83">
                  <c:v>44592</c:v>
                </c:pt>
                <c:pt idx="84">
                  <c:v>44620</c:v>
                </c:pt>
                <c:pt idx="85">
                  <c:v>44651</c:v>
                </c:pt>
                <c:pt idx="86">
                  <c:v>44680</c:v>
                </c:pt>
                <c:pt idx="87">
                  <c:v>44712</c:v>
                </c:pt>
                <c:pt idx="88">
                  <c:v>44742</c:v>
                </c:pt>
                <c:pt idx="89">
                  <c:v>44771</c:v>
                </c:pt>
                <c:pt idx="90">
                  <c:v>44804</c:v>
                </c:pt>
                <c:pt idx="91">
                  <c:v>44834</c:v>
                </c:pt>
                <c:pt idx="92">
                  <c:v>44865</c:v>
                </c:pt>
                <c:pt idx="93">
                  <c:v>44895</c:v>
                </c:pt>
                <c:pt idx="94">
                  <c:v>44925</c:v>
                </c:pt>
              </c:numCache>
            </c:numRef>
          </c:cat>
          <c:val>
            <c:numRef>
              <c:f>Lapa1!$B$2:$B$97</c:f>
              <c:numCache>
                <c:formatCode>General</c:formatCode>
                <c:ptCount val="95"/>
                <c:pt idx="0">
                  <c:v>0.7984</c:v>
                </c:pt>
                <c:pt idx="1">
                  <c:v>0.77059999999999995</c:v>
                </c:pt>
                <c:pt idx="2">
                  <c:v>0.74429999999999996</c:v>
                </c:pt>
                <c:pt idx="3">
                  <c:v>0.73770000000000002</c:v>
                </c:pt>
                <c:pt idx="4">
                  <c:v>0.71250000000000002</c:v>
                </c:pt>
                <c:pt idx="5">
                  <c:v>0.68289999999999995</c:v>
                </c:pt>
                <c:pt idx="6">
                  <c:v>0.65290000000000004</c:v>
                </c:pt>
                <c:pt idx="7">
                  <c:v>0.64510000000000001</c:v>
                </c:pt>
                <c:pt idx="8">
                  <c:v>0.63109999999999999</c:v>
                </c:pt>
                <c:pt idx="9">
                  <c:v>0.61960000000000004</c:v>
                </c:pt>
                <c:pt idx="10">
                  <c:v>0.60219999999999996</c:v>
                </c:pt>
                <c:pt idx="11">
                  <c:v>0.58109999999999995</c:v>
                </c:pt>
                <c:pt idx="12">
                  <c:v>0.57240000000000002</c:v>
                </c:pt>
                <c:pt idx="13">
                  <c:v>0.55410000000000004</c:v>
                </c:pt>
                <c:pt idx="14">
                  <c:v>0.53859999999999997</c:v>
                </c:pt>
                <c:pt idx="15">
                  <c:v>0.52559999999999996</c:v>
                </c:pt>
                <c:pt idx="16">
                  <c:v>0.51070000000000004</c:v>
                </c:pt>
                <c:pt idx="17">
                  <c:v>0.49659999999999999</c:v>
                </c:pt>
                <c:pt idx="18">
                  <c:v>0.48880000000000001</c:v>
                </c:pt>
                <c:pt idx="19">
                  <c:v>0.48110000000000003</c:v>
                </c:pt>
                <c:pt idx="20">
                  <c:v>0.46910000000000002</c:v>
                </c:pt>
                <c:pt idx="21">
                  <c:v>0.4637</c:v>
                </c:pt>
                <c:pt idx="22">
                  <c:v>0.45250000000000001</c:v>
                </c:pt>
                <c:pt idx="23">
                  <c:v>0.442</c:v>
                </c:pt>
                <c:pt idx="24">
                  <c:v>0.44240000000000002</c:v>
                </c:pt>
                <c:pt idx="25">
                  <c:v>0.4264</c:v>
                </c:pt>
                <c:pt idx="26">
                  <c:v>0.42099999999999999</c:v>
                </c:pt>
                <c:pt idx="27">
                  <c:v>0.41470000000000001</c:v>
                </c:pt>
                <c:pt idx="28">
                  <c:v>0.41049999999999998</c:v>
                </c:pt>
                <c:pt idx="29">
                  <c:v>0.40400000000000003</c:v>
                </c:pt>
                <c:pt idx="30">
                  <c:v>0.39679999999999999</c:v>
                </c:pt>
                <c:pt idx="31">
                  <c:v>0.39600000000000002</c:v>
                </c:pt>
                <c:pt idx="32">
                  <c:v>0.39079999999999998</c:v>
                </c:pt>
                <c:pt idx="33">
                  <c:v>0.39079999999999998</c:v>
                </c:pt>
                <c:pt idx="34">
                  <c:v>0.38700000000000001</c:v>
                </c:pt>
                <c:pt idx="35">
                  <c:v>0.3851</c:v>
                </c:pt>
                <c:pt idx="36">
                  <c:v>0.38719999999999999</c:v>
                </c:pt>
                <c:pt idx="37">
                  <c:v>0.38019999999999998</c:v>
                </c:pt>
                <c:pt idx="38">
                  <c:v>0.37769999999999998</c:v>
                </c:pt>
                <c:pt idx="39">
                  <c:v>0.3735</c:v>
                </c:pt>
                <c:pt idx="40">
                  <c:v>0.36990000000000001</c:v>
                </c:pt>
                <c:pt idx="41">
                  <c:v>0.36559999999999998</c:v>
                </c:pt>
                <c:pt idx="42">
                  <c:v>0.36259999999999998</c:v>
                </c:pt>
                <c:pt idx="43">
                  <c:v>0.36209999999999998</c:v>
                </c:pt>
                <c:pt idx="44">
                  <c:v>0.3584</c:v>
                </c:pt>
                <c:pt idx="45">
                  <c:v>0.35439999999999999</c:v>
                </c:pt>
                <c:pt idx="46">
                  <c:v>0.34749999999999998</c:v>
                </c:pt>
                <c:pt idx="47">
                  <c:v>0.34339999999999998</c:v>
                </c:pt>
                <c:pt idx="48">
                  <c:v>0.3458</c:v>
                </c:pt>
                <c:pt idx="49">
                  <c:v>0.33450000000000002</c:v>
                </c:pt>
                <c:pt idx="50">
                  <c:v>0.33189999999999997</c:v>
                </c:pt>
                <c:pt idx="51">
                  <c:v>0.3357</c:v>
                </c:pt>
                <c:pt idx="52">
                  <c:v>0.33429999999999999</c:v>
                </c:pt>
                <c:pt idx="53">
                  <c:v>0.3286</c:v>
                </c:pt>
                <c:pt idx="54">
                  <c:v>0.32600000000000001</c:v>
                </c:pt>
                <c:pt idx="55">
                  <c:v>0.32669999999999999</c:v>
                </c:pt>
                <c:pt idx="56">
                  <c:v>0.32079999999999997</c:v>
                </c:pt>
                <c:pt idx="57">
                  <c:v>0.31819999999999998</c:v>
                </c:pt>
                <c:pt idx="58">
                  <c:v>0.31619999999999998</c:v>
                </c:pt>
                <c:pt idx="59">
                  <c:v>0.31259999999999999</c:v>
                </c:pt>
                <c:pt idx="60">
                  <c:v>0.29499999999999998</c:v>
                </c:pt>
                <c:pt idx="61">
                  <c:v>0.28939999999999999</c:v>
                </c:pt>
                <c:pt idx="62">
                  <c:v>0.28560000000000002</c:v>
                </c:pt>
                <c:pt idx="63">
                  <c:v>0.28079999999999999</c:v>
                </c:pt>
                <c:pt idx="64">
                  <c:v>0.27929999999999999</c:v>
                </c:pt>
                <c:pt idx="65">
                  <c:v>0.27389999999999998</c:v>
                </c:pt>
                <c:pt idx="66">
                  <c:v>0.27189999999999998</c:v>
                </c:pt>
                <c:pt idx="67">
                  <c:v>0.27129999999999999</c:v>
                </c:pt>
                <c:pt idx="68">
                  <c:v>0.26579999999999998</c:v>
                </c:pt>
                <c:pt idx="69">
                  <c:v>0.26479999999999998</c:v>
                </c:pt>
                <c:pt idx="70">
                  <c:v>0.26150000000000001</c:v>
                </c:pt>
                <c:pt idx="71">
                  <c:v>0.25979999999999998</c:v>
                </c:pt>
                <c:pt idx="72">
                  <c:v>0.26269999999999999</c:v>
                </c:pt>
                <c:pt idx="73">
                  <c:v>0.25650000000000001</c:v>
                </c:pt>
                <c:pt idx="74">
                  <c:v>0.2535</c:v>
                </c:pt>
                <c:pt idx="75">
                  <c:v>0.24979999999999999</c:v>
                </c:pt>
                <c:pt idx="76">
                  <c:v>0.2485</c:v>
                </c:pt>
                <c:pt idx="77">
                  <c:v>0.24390000000000001</c:v>
                </c:pt>
                <c:pt idx="78">
                  <c:v>0.2427</c:v>
                </c:pt>
                <c:pt idx="79">
                  <c:v>0.24260000000000001</c:v>
                </c:pt>
                <c:pt idx="80">
                  <c:v>0.23849999999999999</c:v>
                </c:pt>
                <c:pt idx="81">
                  <c:v>0.2399</c:v>
                </c:pt>
                <c:pt idx="82">
                  <c:v>0.2331</c:v>
                </c:pt>
                <c:pt idx="83">
                  <c:v>0.2306</c:v>
                </c:pt>
                <c:pt idx="84">
                  <c:v>0.26579999999999998</c:v>
                </c:pt>
                <c:pt idx="85">
                  <c:v>0.26179999999999998</c:v>
                </c:pt>
                <c:pt idx="86">
                  <c:v>0.26069999999999999</c:v>
                </c:pt>
                <c:pt idx="87">
                  <c:v>0.25700000000000001</c:v>
                </c:pt>
                <c:pt idx="88">
                  <c:v>0.25679999999999997</c:v>
                </c:pt>
                <c:pt idx="89">
                  <c:v>0.26</c:v>
                </c:pt>
                <c:pt idx="90">
                  <c:v>0.32700000000000001</c:v>
                </c:pt>
                <c:pt idx="91">
                  <c:v>0.3377</c:v>
                </c:pt>
                <c:pt idx="92">
                  <c:v>0.35289999999999999</c:v>
                </c:pt>
                <c:pt idx="93">
                  <c:v>0.37559999999999999</c:v>
                </c:pt>
                <c:pt idx="94">
                  <c:v>0.41360000000000002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32-4E26-A978-6622E82816BD}"/>
            </c:ext>
          </c:extLst>
        </c:ser>
        <c:ser>
          <c:idx val="0"/>
          <c:order val="1"/>
          <c:tx>
            <c:strRef>
              <c:f>Lapa1!$C$1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Lapa1!$A$2:$A$97</c:f>
              <c:numCache>
                <c:formatCode>dd\.mm\.yyyy</c:formatCode>
                <c:ptCount val="95"/>
                <c:pt idx="0">
                  <c:v>42062</c:v>
                </c:pt>
                <c:pt idx="1">
                  <c:v>42094</c:v>
                </c:pt>
                <c:pt idx="2">
                  <c:v>42124</c:v>
                </c:pt>
                <c:pt idx="3">
                  <c:v>42153</c:v>
                </c:pt>
                <c:pt idx="4">
                  <c:v>42185</c:v>
                </c:pt>
                <c:pt idx="5">
                  <c:v>42216</c:v>
                </c:pt>
                <c:pt idx="6">
                  <c:v>42247</c:v>
                </c:pt>
                <c:pt idx="7">
                  <c:v>42277</c:v>
                </c:pt>
                <c:pt idx="8">
                  <c:v>42307</c:v>
                </c:pt>
                <c:pt idx="9">
                  <c:v>42338</c:v>
                </c:pt>
                <c:pt idx="10">
                  <c:v>42369</c:v>
                </c:pt>
                <c:pt idx="11">
                  <c:v>42398</c:v>
                </c:pt>
                <c:pt idx="12">
                  <c:v>42429</c:v>
                </c:pt>
                <c:pt idx="13">
                  <c:v>42460</c:v>
                </c:pt>
                <c:pt idx="14">
                  <c:v>42489</c:v>
                </c:pt>
                <c:pt idx="15">
                  <c:v>42521</c:v>
                </c:pt>
                <c:pt idx="16">
                  <c:v>42551</c:v>
                </c:pt>
                <c:pt idx="17">
                  <c:v>42580</c:v>
                </c:pt>
                <c:pt idx="18">
                  <c:v>42613</c:v>
                </c:pt>
                <c:pt idx="19">
                  <c:v>42643</c:v>
                </c:pt>
                <c:pt idx="20">
                  <c:v>42674</c:v>
                </c:pt>
                <c:pt idx="21">
                  <c:v>42704</c:v>
                </c:pt>
                <c:pt idx="22">
                  <c:v>42734</c:v>
                </c:pt>
                <c:pt idx="23">
                  <c:v>42766</c:v>
                </c:pt>
                <c:pt idx="24">
                  <c:v>42794</c:v>
                </c:pt>
                <c:pt idx="25">
                  <c:v>42825</c:v>
                </c:pt>
                <c:pt idx="26">
                  <c:v>42853</c:v>
                </c:pt>
                <c:pt idx="27">
                  <c:v>42886</c:v>
                </c:pt>
                <c:pt idx="28">
                  <c:v>42916</c:v>
                </c:pt>
                <c:pt idx="29">
                  <c:v>42947</c:v>
                </c:pt>
                <c:pt idx="30">
                  <c:v>42978</c:v>
                </c:pt>
                <c:pt idx="31">
                  <c:v>43007</c:v>
                </c:pt>
                <c:pt idx="32">
                  <c:v>43039</c:v>
                </c:pt>
                <c:pt idx="33">
                  <c:v>43069</c:v>
                </c:pt>
                <c:pt idx="34">
                  <c:v>43098</c:v>
                </c:pt>
                <c:pt idx="35">
                  <c:v>43131</c:v>
                </c:pt>
                <c:pt idx="36">
                  <c:v>43159</c:v>
                </c:pt>
                <c:pt idx="37">
                  <c:v>43189</c:v>
                </c:pt>
                <c:pt idx="38">
                  <c:v>43220</c:v>
                </c:pt>
                <c:pt idx="39">
                  <c:v>43251</c:v>
                </c:pt>
                <c:pt idx="40">
                  <c:v>43280</c:v>
                </c:pt>
                <c:pt idx="41">
                  <c:v>43312</c:v>
                </c:pt>
                <c:pt idx="42">
                  <c:v>43343</c:v>
                </c:pt>
                <c:pt idx="43">
                  <c:v>43371</c:v>
                </c:pt>
                <c:pt idx="44">
                  <c:v>43404</c:v>
                </c:pt>
                <c:pt idx="45">
                  <c:v>43434</c:v>
                </c:pt>
                <c:pt idx="46">
                  <c:v>43465</c:v>
                </c:pt>
                <c:pt idx="47">
                  <c:v>43496</c:v>
                </c:pt>
                <c:pt idx="48">
                  <c:v>43524</c:v>
                </c:pt>
                <c:pt idx="49">
                  <c:v>43553</c:v>
                </c:pt>
                <c:pt idx="50">
                  <c:v>43585</c:v>
                </c:pt>
                <c:pt idx="51">
                  <c:v>43616</c:v>
                </c:pt>
                <c:pt idx="52">
                  <c:v>43644</c:v>
                </c:pt>
                <c:pt idx="53">
                  <c:v>43677</c:v>
                </c:pt>
                <c:pt idx="54">
                  <c:v>43707</c:v>
                </c:pt>
                <c:pt idx="55">
                  <c:v>43738</c:v>
                </c:pt>
                <c:pt idx="56">
                  <c:v>43769</c:v>
                </c:pt>
                <c:pt idx="57">
                  <c:v>43798</c:v>
                </c:pt>
                <c:pt idx="58">
                  <c:v>43830</c:v>
                </c:pt>
                <c:pt idx="59">
                  <c:v>43861</c:v>
                </c:pt>
                <c:pt idx="60">
                  <c:v>43889</c:v>
                </c:pt>
                <c:pt idx="61">
                  <c:v>43921</c:v>
                </c:pt>
                <c:pt idx="62">
                  <c:v>43951</c:v>
                </c:pt>
                <c:pt idx="63">
                  <c:v>43980</c:v>
                </c:pt>
                <c:pt idx="64">
                  <c:v>44012</c:v>
                </c:pt>
                <c:pt idx="65">
                  <c:v>44043</c:v>
                </c:pt>
                <c:pt idx="66">
                  <c:v>44074</c:v>
                </c:pt>
                <c:pt idx="67">
                  <c:v>44104</c:v>
                </c:pt>
                <c:pt idx="68">
                  <c:v>44134</c:v>
                </c:pt>
                <c:pt idx="69">
                  <c:v>44165</c:v>
                </c:pt>
                <c:pt idx="70">
                  <c:v>44196</c:v>
                </c:pt>
                <c:pt idx="71">
                  <c:v>44225</c:v>
                </c:pt>
                <c:pt idx="72">
                  <c:v>44253</c:v>
                </c:pt>
                <c:pt idx="73">
                  <c:v>44286</c:v>
                </c:pt>
                <c:pt idx="74">
                  <c:v>44316</c:v>
                </c:pt>
                <c:pt idx="75">
                  <c:v>44347</c:v>
                </c:pt>
                <c:pt idx="76">
                  <c:v>44377</c:v>
                </c:pt>
                <c:pt idx="77">
                  <c:v>44407</c:v>
                </c:pt>
                <c:pt idx="78">
                  <c:v>44439</c:v>
                </c:pt>
                <c:pt idx="79">
                  <c:v>44469</c:v>
                </c:pt>
                <c:pt idx="80">
                  <c:v>44498</c:v>
                </c:pt>
                <c:pt idx="81">
                  <c:v>44530</c:v>
                </c:pt>
                <c:pt idx="82">
                  <c:v>44561</c:v>
                </c:pt>
                <c:pt idx="83">
                  <c:v>44592</c:v>
                </c:pt>
                <c:pt idx="84">
                  <c:v>44620</c:v>
                </c:pt>
                <c:pt idx="85">
                  <c:v>44651</c:v>
                </c:pt>
                <c:pt idx="86">
                  <c:v>44680</c:v>
                </c:pt>
                <c:pt idx="87">
                  <c:v>44712</c:v>
                </c:pt>
                <c:pt idx="88">
                  <c:v>44742</c:v>
                </c:pt>
                <c:pt idx="89">
                  <c:v>44771</c:v>
                </c:pt>
                <c:pt idx="90">
                  <c:v>44804</c:v>
                </c:pt>
                <c:pt idx="91">
                  <c:v>44834</c:v>
                </c:pt>
                <c:pt idx="92">
                  <c:v>44865</c:v>
                </c:pt>
                <c:pt idx="93">
                  <c:v>44895</c:v>
                </c:pt>
                <c:pt idx="94">
                  <c:v>44925</c:v>
                </c:pt>
              </c:numCache>
            </c:numRef>
          </c:cat>
          <c:val>
            <c:numRef>
              <c:f>Lapa1!$C$2:$C$97</c:f>
              <c:numCache>
                <c:formatCode>General</c:formatCode>
                <c:ptCount val="95"/>
                <c:pt idx="0">
                  <c:v>0.29570000000000002</c:v>
                </c:pt>
                <c:pt idx="1">
                  <c:v>0.2994</c:v>
                </c:pt>
                <c:pt idx="2">
                  <c:v>0.29399999999999998</c:v>
                </c:pt>
                <c:pt idx="3">
                  <c:v>0.28820000000000001</c:v>
                </c:pt>
                <c:pt idx="4">
                  <c:v>0.28510000000000002</c:v>
                </c:pt>
                <c:pt idx="5">
                  <c:v>0.2792</c:v>
                </c:pt>
                <c:pt idx="6">
                  <c:v>0.27739999999999998</c:v>
                </c:pt>
                <c:pt idx="7">
                  <c:v>0.27779999999999999</c:v>
                </c:pt>
                <c:pt idx="8">
                  <c:v>0.27450000000000002</c:v>
                </c:pt>
                <c:pt idx="9">
                  <c:v>0.2681</c:v>
                </c:pt>
                <c:pt idx="10">
                  <c:v>0.2482</c:v>
                </c:pt>
                <c:pt idx="11">
                  <c:v>0.23230000000000001</c:v>
                </c:pt>
                <c:pt idx="12">
                  <c:v>0.2326</c:v>
                </c:pt>
                <c:pt idx="13">
                  <c:v>0.23430000000000001</c:v>
                </c:pt>
                <c:pt idx="14">
                  <c:v>0.2293</c:v>
                </c:pt>
                <c:pt idx="15">
                  <c:v>0.2286</c:v>
                </c:pt>
                <c:pt idx="16">
                  <c:v>0.22600000000000001</c:v>
                </c:pt>
                <c:pt idx="17">
                  <c:v>0.224</c:v>
                </c:pt>
                <c:pt idx="18">
                  <c:v>0.2114</c:v>
                </c:pt>
                <c:pt idx="19">
                  <c:v>0.1978</c:v>
                </c:pt>
                <c:pt idx="20">
                  <c:v>0.17730000000000001</c:v>
                </c:pt>
                <c:pt idx="21">
                  <c:v>0.17269999999999999</c:v>
                </c:pt>
                <c:pt idx="22">
                  <c:v>0.16400000000000001</c:v>
                </c:pt>
                <c:pt idx="23">
                  <c:v>0.15820000000000001</c:v>
                </c:pt>
                <c:pt idx="24">
                  <c:v>0.1661</c:v>
                </c:pt>
                <c:pt idx="25">
                  <c:v>0.16589999999999999</c:v>
                </c:pt>
                <c:pt idx="26">
                  <c:v>0.1651</c:v>
                </c:pt>
                <c:pt idx="27">
                  <c:v>0.1666</c:v>
                </c:pt>
                <c:pt idx="28">
                  <c:v>0.1666</c:v>
                </c:pt>
                <c:pt idx="29">
                  <c:v>0.16420000000000001</c:v>
                </c:pt>
                <c:pt idx="30">
                  <c:v>0.1694</c:v>
                </c:pt>
                <c:pt idx="31">
                  <c:v>0.18229999999999999</c:v>
                </c:pt>
                <c:pt idx="32">
                  <c:v>0.1762</c:v>
                </c:pt>
                <c:pt idx="33">
                  <c:v>0.17269999999999999</c:v>
                </c:pt>
                <c:pt idx="34">
                  <c:v>0.18</c:v>
                </c:pt>
                <c:pt idx="35">
                  <c:v>0.18049999999999999</c:v>
                </c:pt>
                <c:pt idx="36">
                  <c:v>0.18060000000000001</c:v>
                </c:pt>
                <c:pt idx="37">
                  <c:v>0.18360000000000001</c:v>
                </c:pt>
                <c:pt idx="38">
                  <c:v>0.1784</c:v>
                </c:pt>
                <c:pt idx="39">
                  <c:v>0.18729999999999999</c:v>
                </c:pt>
                <c:pt idx="40">
                  <c:v>0.18390000000000001</c:v>
                </c:pt>
                <c:pt idx="41">
                  <c:v>0.16789999999999999</c:v>
                </c:pt>
                <c:pt idx="42">
                  <c:v>0.17150000000000001</c:v>
                </c:pt>
                <c:pt idx="43">
                  <c:v>0.17810000000000001</c:v>
                </c:pt>
                <c:pt idx="44">
                  <c:v>0.18110000000000001</c:v>
                </c:pt>
                <c:pt idx="45">
                  <c:v>0.18609999999999999</c:v>
                </c:pt>
                <c:pt idx="46">
                  <c:v>0.1862</c:v>
                </c:pt>
                <c:pt idx="47">
                  <c:v>0.19339999999999999</c:v>
                </c:pt>
                <c:pt idx="48">
                  <c:v>0.1993</c:v>
                </c:pt>
                <c:pt idx="49">
                  <c:v>0.20269999999999999</c:v>
                </c:pt>
                <c:pt idx="50">
                  <c:v>0.2031</c:v>
                </c:pt>
                <c:pt idx="51">
                  <c:v>0.20669999999999999</c:v>
                </c:pt>
                <c:pt idx="52">
                  <c:v>0.2087</c:v>
                </c:pt>
                <c:pt idx="53">
                  <c:v>0.2109</c:v>
                </c:pt>
                <c:pt idx="54">
                  <c:v>0.21360000000000001</c:v>
                </c:pt>
                <c:pt idx="55">
                  <c:v>0.1983</c:v>
                </c:pt>
                <c:pt idx="56">
                  <c:v>0.20480000000000001</c:v>
                </c:pt>
                <c:pt idx="57">
                  <c:v>0.20549999999999999</c:v>
                </c:pt>
                <c:pt idx="58">
                  <c:v>0.20349999999999999</c:v>
                </c:pt>
                <c:pt idx="59">
                  <c:v>0.2114</c:v>
                </c:pt>
                <c:pt idx="60">
                  <c:v>0.2177</c:v>
                </c:pt>
                <c:pt idx="61">
                  <c:v>0.21329999999999999</c:v>
                </c:pt>
                <c:pt idx="62">
                  <c:v>0.20480000000000001</c:v>
                </c:pt>
                <c:pt idx="63">
                  <c:v>0.1996</c:v>
                </c:pt>
                <c:pt idx="64">
                  <c:v>0.1973</c:v>
                </c:pt>
                <c:pt idx="65">
                  <c:v>0.19439999999999999</c:v>
                </c:pt>
                <c:pt idx="66">
                  <c:v>0.18959999999999999</c:v>
                </c:pt>
                <c:pt idx="67">
                  <c:v>0.18720000000000001</c:v>
                </c:pt>
                <c:pt idx="68">
                  <c:v>0.1787</c:v>
                </c:pt>
                <c:pt idx="69">
                  <c:v>0.17469999999999999</c:v>
                </c:pt>
                <c:pt idx="70">
                  <c:v>0.1648</c:v>
                </c:pt>
                <c:pt idx="71">
                  <c:v>0.16089999999999999</c:v>
                </c:pt>
                <c:pt idx="72">
                  <c:v>0.16439999999999999</c:v>
                </c:pt>
                <c:pt idx="73">
                  <c:v>0.16039999999999999</c:v>
                </c:pt>
                <c:pt idx="74">
                  <c:v>0.15740000000000001</c:v>
                </c:pt>
                <c:pt idx="75">
                  <c:v>0.1459</c:v>
                </c:pt>
                <c:pt idx="76">
                  <c:v>0.13969999999999999</c:v>
                </c:pt>
                <c:pt idx="77">
                  <c:v>0.1351</c:v>
                </c:pt>
                <c:pt idx="78">
                  <c:v>0.1323</c:v>
                </c:pt>
                <c:pt idx="79">
                  <c:v>0.128</c:v>
                </c:pt>
                <c:pt idx="80">
                  <c:v>0.12509999999999999</c:v>
                </c:pt>
                <c:pt idx="81">
                  <c:v>0.10050000000000001</c:v>
                </c:pt>
                <c:pt idx="82">
                  <c:v>9.6000000000000002E-2</c:v>
                </c:pt>
                <c:pt idx="83">
                  <c:v>9.4200000000000006E-2</c:v>
                </c:pt>
                <c:pt idx="84">
                  <c:v>8.3699999999999997E-2</c:v>
                </c:pt>
                <c:pt idx="85">
                  <c:v>8.14E-2</c:v>
                </c:pt>
                <c:pt idx="86">
                  <c:v>0.08</c:v>
                </c:pt>
                <c:pt idx="87">
                  <c:v>7.6799999999999993E-2</c:v>
                </c:pt>
                <c:pt idx="88">
                  <c:v>7.3800000000000004E-2</c:v>
                </c:pt>
                <c:pt idx="89">
                  <c:v>7.4499999999999997E-2</c:v>
                </c:pt>
                <c:pt idx="90">
                  <c:v>7.3499999999999996E-2</c:v>
                </c:pt>
                <c:pt idx="91">
                  <c:v>7.3200000000000001E-2</c:v>
                </c:pt>
                <c:pt idx="92">
                  <c:v>7.3599999999999999E-2</c:v>
                </c:pt>
                <c:pt idx="93">
                  <c:v>7.8100000000000003E-2</c:v>
                </c:pt>
                <c:pt idx="94">
                  <c:v>7.7600000000000002E-2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32-4E26-A978-6622E8281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182352"/>
        <c:axId val="411181520"/>
      </c:lineChart>
      <c:dateAx>
        <c:axId val="41118235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411181520"/>
        <c:crosses val="autoZero"/>
        <c:auto val="1"/>
        <c:lblOffset val="100"/>
        <c:baseTimeUnit val="days"/>
        <c:majorUnit val="12"/>
        <c:majorTimeUnit val="months"/>
      </c:dateAx>
      <c:valAx>
        <c:axId val="411181520"/>
        <c:scaling>
          <c:orientation val="minMax"/>
          <c:max val="2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\ .0&quot;%&quot;" sourceLinked="0"/>
        <c:majorTickMark val="none"/>
        <c:minorTickMark val="none"/>
        <c:tickLblPos val="nextTo"/>
        <c:spPr>
          <a:noFill/>
          <a:ln w="15875">
            <a:solidFill>
              <a:schemeClr val="accent5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411182352"/>
        <c:crosses val="autoZero"/>
        <c:crossBetween val="between"/>
        <c:majorUnit val="0.5"/>
      </c:valAx>
      <c:spPr>
        <a:noFill/>
        <a:ln w="3175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469610129786613"/>
          <c:w val="0.99912048525663699"/>
          <c:h val="7.0997743499240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82357862596397E-2"/>
          <c:y val="5.2973631885535007E-2"/>
          <c:w val="0.93155791929517584"/>
          <c:h val="0.74771649806739249"/>
        </c:manualLayout>
      </c:layout>
      <c:areaChart>
        <c:grouping val="stacked"/>
        <c:varyColors val="0"/>
        <c:ser>
          <c:idx val="2"/>
          <c:order val="2"/>
          <c:tx>
            <c:strRef>
              <c:f>Lapa1!$D$1</c:f>
              <c:strCache>
                <c:ptCount val="1"/>
                <c:pt idx="0">
                  <c:v>Minimālā</c:v>
                </c:pt>
              </c:strCache>
            </c:strRef>
          </c:tx>
          <c:spPr>
            <a:solidFill>
              <a:srgbClr val="FFFFFF"/>
            </a:solidFill>
            <a:ln w="6350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  <a:effectLst/>
          </c:spPr>
          <c:cat>
            <c:numRef>
              <c:f>Lapa1!$A$2:$A$73</c:f>
              <c:numCache>
                <c:formatCode>dd\.mm\.yyyy</c:formatCode>
                <c:ptCount val="72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42853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43007</c:v>
                </c:pt>
                <c:pt idx="9">
                  <c:v>43039</c:v>
                </c:pt>
                <c:pt idx="10">
                  <c:v>43069</c:v>
                </c:pt>
                <c:pt idx="11">
                  <c:v>43098</c:v>
                </c:pt>
                <c:pt idx="12">
                  <c:v>43131</c:v>
                </c:pt>
                <c:pt idx="13">
                  <c:v>43159</c:v>
                </c:pt>
                <c:pt idx="14">
                  <c:v>43189</c:v>
                </c:pt>
                <c:pt idx="15">
                  <c:v>43220</c:v>
                </c:pt>
                <c:pt idx="16">
                  <c:v>43251</c:v>
                </c:pt>
                <c:pt idx="17">
                  <c:v>43280</c:v>
                </c:pt>
                <c:pt idx="18">
                  <c:v>43312</c:v>
                </c:pt>
                <c:pt idx="19">
                  <c:v>43343</c:v>
                </c:pt>
                <c:pt idx="20">
                  <c:v>43371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43553</c:v>
                </c:pt>
                <c:pt idx="27">
                  <c:v>43585</c:v>
                </c:pt>
                <c:pt idx="28">
                  <c:v>43616</c:v>
                </c:pt>
                <c:pt idx="29">
                  <c:v>43644</c:v>
                </c:pt>
                <c:pt idx="30">
                  <c:v>43677</c:v>
                </c:pt>
                <c:pt idx="31">
                  <c:v>43707</c:v>
                </c:pt>
                <c:pt idx="32">
                  <c:v>43738</c:v>
                </c:pt>
                <c:pt idx="33">
                  <c:v>43769</c:v>
                </c:pt>
                <c:pt idx="34">
                  <c:v>43798</c:v>
                </c:pt>
                <c:pt idx="35">
                  <c:v>43830</c:v>
                </c:pt>
                <c:pt idx="36">
                  <c:v>43861</c:v>
                </c:pt>
                <c:pt idx="37">
                  <c:v>43889</c:v>
                </c:pt>
                <c:pt idx="38">
                  <c:v>43921</c:v>
                </c:pt>
                <c:pt idx="39">
                  <c:v>43951</c:v>
                </c:pt>
                <c:pt idx="40">
                  <c:v>43980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44134</c:v>
                </c:pt>
                <c:pt idx="46">
                  <c:v>44165</c:v>
                </c:pt>
                <c:pt idx="47">
                  <c:v>44196</c:v>
                </c:pt>
                <c:pt idx="48">
                  <c:v>44225</c:v>
                </c:pt>
                <c:pt idx="49">
                  <c:v>44253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44407</c:v>
                </c:pt>
                <c:pt idx="55">
                  <c:v>44439</c:v>
                </c:pt>
                <c:pt idx="56">
                  <c:v>44469</c:v>
                </c:pt>
                <c:pt idx="57">
                  <c:v>44498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44680</c:v>
                </c:pt>
                <c:pt idx="64">
                  <c:v>44712</c:v>
                </c:pt>
                <c:pt idx="65">
                  <c:v>44742</c:v>
                </c:pt>
                <c:pt idx="66">
                  <c:v>44771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44925</c:v>
                </c:pt>
              </c:numCache>
            </c:numRef>
          </c:cat>
          <c:val>
            <c:numRef>
              <c:f>Lapa1!$D$2:$D$73</c:f>
              <c:numCache>
                <c:formatCode>General</c:formatCode>
                <c:ptCount val="72"/>
                <c:pt idx="0">
                  <c:v>1.3260000000000001</c:v>
                </c:pt>
                <c:pt idx="1">
                  <c:v>1.2972999999999999</c:v>
                </c:pt>
                <c:pt idx="2">
                  <c:v>1.2485999999999999</c:v>
                </c:pt>
                <c:pt idx="3">
                  <c:v>1.3916999999999999</c:v>
                </c:pt>
                <c:pt idx="4">
                  <c:v>1.3525</c:v>
                </c:pt>
                <c:pt idx="5">
                  <c:v>1.2278</c:v>
                </c:pt>
                <c:pt idx="6">
                  <c:v>1.3794</c:v>
                </c:pt>
                <c:pt idx="7">
                  <c:v>1.3814</c:v>
                </c:pt>
                <c:pt idx="8">
                  <c:v>1.2372000000000001</c:v>
                </c:pt>
                <c:pt idx="9">
                  <c:v>1.353</c:v>
                </c:pt>
                <c:pt idx="10">
                  <c:v>1.2747999999999999</c:v>
                </c:pt>
                <c:pt idx="11">
                  <c:v>1.286</c:v>
                </c:pt>
                <c:pt idx="12">
                  <c:v>1.2163999999999999</c:v>
                </c:pt>
                <c:pt idx="13">
                  <c:v>1.3164</c:v>
                </c:pt>
                <c:pt idx="14">
                  <c:v>1.2467999999999999</c:v>
                </c:pt>
                <c:pt idx="15">
                  <c:v>1.2841</c:v>
                </c:pt>
                <c:pt idx="16">
                  <c:v>1.2024999999999999</c:v>
                </c:pt>
                <c:pt idx="17">
                  <c:v>1.296</c:v>
                </c:pt>
                <c:pt idx="18">
                  <c:v>1.1919999999999999</c:v>
                </c:pt>
                <c:pt idx="19">
                  <c:v>1.1825000000000001</c:v>
                </c:pt>
                <c:pt idx="20">
                  <c:v>1.2625999999999999</c:v>
                </c:pt>
                <c:pt idx="21">
                  <c:v>1.2762</c:v>
                </c:pt>
                <c:pt idx="22">
                  <c:v>1.2704</c:v>
                </c:pt>
                <c:pt idx="23">
                  <c:v>1.2911999999999999</c:v>
                </c:pt>
                <c:pt idx="24">
                  <c:v>1.2403999999999999</c:v>
                </c:pt>
                <c:pt idx="25">
                  <c:v>1.2512000000000001</c:v>
                </c:pt>
                <c:pt idx="26">
                  <c:v>1.2882</c:v>
                </c:pt>
                <c:pt idx="27">
                  <c:v>1.2078</c:v>
                </c:pt>
                <c:pt idx="28">
                  <c:v>1.0718000000000001</c:v>
                </c:pt>
                <c:pt idx="29">
                  <c:v>1.1057999999999999</c:v>
                </c:pt>
                <c:pt idx="30">
                  <c:v>1.1145</c:v>
                </c:pt>
                <c:pt idx="31">
                  <c:v>1.1342000000000001</c:v>
                </c:pt>
                <c:pt idx="32">
                  <c:v>1.0455000000000001</c:v>
                </c:pt>
                <c:pt idx="33">
                  <c:v>1.1921999999999999</c:v>
                </c:pt>
                <c:pt idx="34">
                  <c:v>1.1442000000000001</c:v>
                </c:pt>
                <c:pt idx="35">
                  <c:v>1.2830999999999999</c:v>
                </c:pt>
                <c:pt idx="36">
                  <c:v>1.1771</c:v>
                </c:pt>
                <c:pt idx="37">
                  <c:v>1.1878</c:v>
                </c:pt>
                <c:pt idx="38">
                  <c:v>1.0527</c:v>
                </c:pt>
                <c:pt idx="39">
                  <c:v>0.89639999999999997</c:v>
                </c:pt>
                <c:pt idx="40">
                  <c:v>0.77429999999999999</c:v>
                </c:pt>
                <c:pt idx="41">
                  <c:v>1.0132000000000001</c:v>
                </c:pt>
                <c:pt idx="42">
                  <c:v>1.1177999999999999</c:v>
                </c:pt>
                <c:pt idx="43">
                  <c:v>1.0779000000000001</c:v>
                </c:pt>
                <c:pt idx="44">
                  <c:v>1.278</c:v>
                </c:pt>
                <c:pt idx="45">
                  <c:v>1.2854000000000001</c:v>
                </c:pt>
                <c:pt idx="46">
                  <c:v>1.2427999999999999</c:v>
                </c:pt>
                <c:pt idx="47">
                  <c:v>1.1748000000000001</c:v>
                </c:pt>
                <c:pt idx="48">
                  <c:v>1.1721999999999999</c:v>
                </c:pt>
                <c:pt idx="49">
                  <c:v>1.1419999999999999</c:v>
                </c:pt>
                <c:pt idx="50">
                  <c:v>0.68459999999999999</c:v>
                </c:pt>
                <c:pt idx="51">
                  <c:v>1.1862999999999999</c:v>
                </c:pt>
                <c:pt idx="52">
                  <c:v>1.0361</c:v>
                </c:pt>
                <c:pt idx="53">
                  <c:v>1.0044</c:v>
                </c:pt>
                <c:pt idx="54">
                  <c:v>1.0491999999999999</c:v>
                </c:pt>
                <c:pt idx="55">
                  <c:v>1.0720000000000001</c:v>
                </c:pt>
                <c:pt idx="56">
                  <c:v>1.0321</c:v>
                </c:pt>
                <c:pt idx="57">
                  <c:v>1.1120000000000001</c:v>
                </c:pt>
                <c:pt idx="58">
                  <c:v>1.0926</c:v>
                </c:pt>
                <c:pt idx="59">
                  <c:v>0.80810000000000004</c:v>
                </c:pt>
                <c:pt idx="60">
                  <c:v>1.1240000000000001</c:v>
                </c:pt>
                <c:pt idx="61">
                  <c:v>1.0491999999999999</c:v>
                </c:pt>
                <c:pt idx="62">
                  <c:v>1.1505000000000001</c:v>
                </c:pt>
                <c:pt idx="63">
                  <c:v>1.1001000000000001</c:v>
                </c:pt>
                <c:pt idx="64">
                  <c:v>1.1881999999999999</c:v>
                </c:pt>
                <c:pt idx="65">
                  <c:v>1.1516</c:v>
                </c:pt>
                <c:pt idx="66">
                  <c:v>1.2638</c:v>
                </c:pt>
                <c:pt idx="67">
                  <c:v>1.4467000000000001</c:v>
                </c:pt>
                <c:pt idx="68">
                  <c:v>1.8689</c:v>
                </c:pt>
                <c:pt idx="69">
                  <c:v>2.2888000000000002</c:v>
                </c:pt>
                <c:pt idx="70">
                  <c:v>2.5491999999999999</c:v>
                </c:pt>
                <c:pt idx="71">
                  <c:v>2.9016000000000002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C-4596-A589-E33540DA1FB7}"/>
            </c:ext>
          </c:extLst>
        </c:ser>
        <c:ser>
          <c:idx val="3"/>
          <c:order val="3"/>
          <c:tx>
            <c:strRef>
              <c:f>Lapa1!$E$1</c:f>
              <c:strCache>
                <c:ptCount val="1"/>
                <c:pt idx="0">
                  <c:v>Procentu likmju intervāls eiro zonā (min-max)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dash"/>
            </a:ln>
            <a:effectLst/>
          </c:spPr>
          <c:cat>
            <c:numRef>
              <c:f>Lapa1!$A$2:$A$73</c:f>
              <c:numCache>
                <c:formatCode>dd\.mm\.yyyy</c:formatCode>
                <c:ptCount val="72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42853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43007</c:v>
                </c:pt>
                <c:pt idx="9">
                  <c:v>43039</c:v>
                </c:pt>
                <c:pt idx="10">
                  <c:v>43069</c:v>
                </c:pt>
                <c:pt idx="11">
                  <c:v>43098</c:v>
                </c:pt>
                <c:pt idx="12">
                  <c:v>43131</c:v>
                </c:pt>
                <c:pt idx="13">
                  <c:v>43159</c:v>
                </c:pt>
                <c:pt idx="14">
                  <c:v>43189</c:v>
                </c:pt>
                <c:pt idx="15">
                  <c:v>43220</c:v>
                </c:pt>
                <c:pt idx="16">
                  <c:v>43251</c:v>
                </c:pt>
                <c:pt idx="17">
                  <c:v>43280</c:v>
                </c:pt>
                <c:pt idx="18">
                  <c:v>43312</c:v>
                </c:pt>
                <c:pt idx="19">
                  <c:v>43343</c:v>
                </c:pt>
                <c:pt idx="20">
                  <c:v>43371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43553</c:v>
                </c:pt>
                <c:pt idx="27">
                  <c:v>43585</c:v>
                </c:pt>
                <c:pt idx="28">
                  <c:v>43616</c:v>
                </c:pt>
                <c:pt idx="29">
                  <c:v>43644</c:v>
                </c:pt>
                <c:pt idx="30">
                  <c:v>43677</c:v>
                </c:pt>
                <c:pt idx="31">
                  <c:v>43707</c:v>
                </c:pt>
                <c:pt idx="32">
                  <c:v>43738</c:v>
                </c:pt>
                <c:pt idx="33">
                  <c:v>43769</c:v>
                </c:pt>
                <c:pt idx="34">
                  <c:v>43798</c:v>
                </c:pt>
                <c:pt idx="35">
                  <c:v>43830</c:v>
                </c:pt>
                <c:pt idx="36">
                  <c:v>43861</c:v>
                </c:pt>
                <c:pt idx="37">
                  <c:v>43889</c:v>
                </c:pt>
                <c:pt idx="38">
                  <c:v>43921</c:v>
                </c:pt>
                <c:pt idx="39">
                  <c:v>43951</c:v>
                </c:pt>
                <c:pt idx="40">
                  <c:v>43980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44134</c:v>
                </c:pt>
                <c:pt idx="46">
                  <c:v>44165</c:v>
                </c:pt>
                <c:pt idx="47">
                  <c:v>44196</c:v>
                </c:pt>
                <c:pt idx="48">
                  <c:v>44225</c:v>
                </c:pt>
                <c:pt idx="49">
                  <c:v>44253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44407</c:v>
                </c:pt>
                <c:pt idx="55">
                  <c:v>44439</c:v>
                </c:pt>
                <c:pt idx="56">
                  <c:v>44469</c:v>
                </c:pt>
                <c:pt idx="57">
                  <c:v>44498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44680</c:v>
                </c:pt>
                <c:pt idx="64">
                  <c:v>44712</c:v>
                </c:pt>
                <c:pt idx="65">
                  <c:v>44742</c:v>
                </c:pt>
                <c:pt idx="66">
                  <c:v>44771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44925</c:v>
                </c:pt>
              </c:numCache>
            </c:numRef>
          </c:cat>
          <c:val>
            <c:numRef>
              <c:f>Lapa1!$E$2:$E$73</c:f>
              <c:numCache>
                <c:formatCode>General</c:formatCode>
                <c:ptCount val="72"/>
                <c:pt idx="0">
                  <c:v>3.4788000000000001</c:v>
                </c:pt>
                <c:pt idx="1">
                  <c:v>1.9818000000000002</c:v>
                </c:pt>
                <c:pt idx="2">
                  <c:v>2.8827000000000007</c:v>
                </c:pt>
                <c:pt idx="3">
                  <c:v>2.2839999999999998</c:v>
                </c:pt>
                <c:pt idx="4">
                  <c:v>2.3462999999999998</c:v>
                </c:pt>
                <c:pt idx="5">
                  <c:v>2.4218999999999999</c:v>
                </c:pt>
                <c:pt idx="6">
                  <c:v>2.3801999999999999</c:v>
                </c:pt>
                <c:pt idx="7">
                  <c:v>2.4527999999999999</c:v>
                </c:pt>
                <c:pt idx="8">
                  <c:v>2.9709999999999996</c:v>
                </c:pt>
                <c:pt idx="9">
                  <c:v>2.1702000000000004</c:v>
                </c:pt>
                <c:pt idx="10">
                  <c:v>2.3080000000000003</c:v>
                </c:pt>
                <c:pt idx="11">
                  <c:v>3.1278999999999999</c:v>
                </c:pt>
                <c:pt idx="12">
                  <c:v>3.7187999999999999</c:v>
                </c:pt>
                <c:pt idx="13">
                  <c:v>2.1321000000000003</c:v>
                </c:pt>
                <c:pt idx="14">
                  <c:v>2.7</c:v>
                </c:pt>
                <c:pt idx="15">
                  <c:v>2.7741000000000002</c:v>
                </c:pt>
                <c:pt idx="16">
                  <c:v>2.8037000000000001</c:v>
                </c:pt>
                <c:pt idx="17">
                  <c:v>2.1086</c:v>
                </c:pt>
                <c:pt idx="18">
                  <c:v>2.6586999999999996</c:v>
                </c:pt>
                <c:pt idx="19">
                  <c:v>2.6764000000000001</c:v>
                </c:pt>
                <c:pt idx="20">
                  <c:v>2.7679999999999998</c:v>
                </c:pt>
                <c:pt idx="21">
                  <c:v>3.6993</c:v>
                </c:pt>
                <c:pt idx="22">
                  <c:v>2.1219000000000001</c:v>
                </c:pt>
                <c:pt idx="23">
                  <c:v>2.1040000000000001</c:v>
                </c:pt>
                <c:pt idx="24">
                  <c:v>2.5097000000000005</c:v>
                </c:pt>
                <c:pt idx="25">
                  <c:v>2.6119000000000003</c:v>
                </c:pt>
                <c:pt idx="26">
                  <c:v>2.3773</c:v>
                </c:pt>
                <c:pt idx="27">
                  <c:v>3.3257000000000003</c:v>
                </c:pt>
                <c:pt idx="28">
                  <c:v>2.7595000000000001</c:v>
                </c:pt>
                <c:pt idx="29">
                  <c:v>3.0997999999999997</c:v>
                </c:pt>
                <c:pt idx="30">
                  <c:v>2.6522000000000001</c:v>
                </c:pt>
                <c:pt idx="31">
                  <c:v>2.6071999999999997</c:v>
                </c:pt>
                <c:pt idx="32">
                  <c:v>2.8035999999999999</c:v>
                </c:pt>
                <c:pt idx="33">
                  <c:v>2.5933999999999999</c:v>
                </c:pt>
                <c:pt idx="34">
                  <c:v>2.4617</c:v>
                </c:pt>
                <c:pt idx="35">
                  <c:v>2.5799000000000003</c:v>
                </c:pt>
                <c:pt idx="36">
                  <c:v>2.8601999999999999</c:v>
                </c:pt>
                <c:pt idx="37">
                  <c:v>2.2435</c:v>
                </c:pt>
                <c:pt idx="38">
                  <c:v>2.0602</c:v>
                </c:pt>
                <c:pt idx="39">
                  <c:v>2.7456</c:v>
                </c:pt>
                <c:pt idx="40">
                  <c:v>2.8106999999999998</c:v>
                </c:pt>
                <c:pt idx="41">
                  <c:v>2.0243000000000002</c:v>
                </c:pt>
                <c:pt idx="42">
                  <c:v>2.3409</c:v>
                </c:pt>
                <c:pt idx="43">
                  <c:v>2.1334999999999997</c:v>
                </c:pt>
                <c:pt idx="44">
                  <c:v>2.9834000000000001</c:v>
                </c:pt>
                <c:pt idx="45">
                  <c:v>2.4607999999999999</c:v>
                </c:pt>
                <c:pt idx="46">
                  <c:v>3.2766000000000002</c:v>
                </c:pt>
                <c:pt idx="47">
                  <c:v>2.8221999999999996</c:v>
                </c:pt>
                <c:pt idx="48">
                  <c:v>3.3467000000000002</c:v>
                </c:pt>
                <c:pt idx="49">
                  <c:v>2.1568000000000001</c:v>
                </c:pt>
                <c:pt idx="50">
                  <c:v>3.0389999999999997</c:v>
                </c:pt>
                <c:pt idx="51">
                  <c:v>3.0045000000000002</c:v>
                </c:pt>
                <c:pt idx="52">
                  <c:v>2.7538</c:v>
                </c:pt>
                <c:pt idx="53">
                  <c:v>2.1566999999999998</c:v>
                </c:pt>
                <c:pt idx="54">
                  <c:v>3.0666000000000002</c:v>
                </c:pt>
                <c:pt idx="55">
                  <c:v>2.0150000000000001</c:v>
                </c:pt>
                <c:pt idx="56">
                  <c:v>3.8631000000000002</c:v>
                </c:pt>
                <c:pt idx="57">
                  <c:v>3.1551</c:v>
                </c:pt>
                <c:pt idx="58">
                  <c:v>2.9621000000000004</c:v>
                </c:pt>
                <c:pt idx="59">
                  <c:v>2.6972</c:v>
                </c:pt>
                <c:pt idx="60">
                  <c:v>2.3378000000000001</c:v>
                </c:pt>
                <c:pt idx="61">
                  <c:v>2.9441999999999999</c:v>
                </c:pt>
                <c:pt idx="62">
                  <c:v>3.0884999999999998</c:v>
                </c:pt>
                <c:pt idx="63">
                  <c:v>2.8789999999999996</c:v>
                </c:pt>
                <c:pt idx="64">
                  <c:v>3.1257000000000001</c:v>
                </c:pt>
                <c:pt idx="65">
                  <c:v>2.1364999999999998</c:v>
                </c:pt>
                <c:pt idx="66">
                  <c:v>2.1975999999999996</c:v>
                </c:pt>
                <c:pt idx="67">
                  <c:v>2.1592000000000002</c:v>
                </c:pt>
                <c:pt idx="68">
                  <c:v>2.2377000000000002</c:v>
                </c:pt>
                <c:pt idx="69">
                  <c:v>1.8883999999999999</c:v>
                </c:pt>
                <c:pt idx="70">
                  <c:v>2.5305999999999997</c:v>
                </c:pt>
                <c:pt idx="71">
                  <c:v>2.3319999999999999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C-4596-A589-E33540DA1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182352"/>
        <c:axId val="411181520"/>
      </c:areaChart>
      <c:lineChart>
        <c:grouping val="standard"/>
        <c:varyColors val="0"/>
        <c:ser>
          <c:idx val="1"/>
          <c:order val="0"/>
          <c:tx>
            <c:strRef>
              <c:f>Lapa1!$B$1</c:f>
              <c:strCache>
                <c:ptCount val="1"/>
                <c:pt idx="0">
                  <c:v>Eiro zona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Lapa1!$A$2:$A$73</c:f>
              <c:numCache>
                <c:formatCode>dd\.mm\.yyyy</c:formatCode>
                <c:ptCount val="72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42853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43007</c:v>
                </c:pt>
                <c:pt idx="9">
                  <c:v>43039</c:v>
                </c:pt>
                <c:pt idx="10">
                  <c:v>43069</c:v>
                </c:pt>
                <c:pt idx="11">
                  <c:v>43098</c:v>
                </c:pt>
                <c:pt idx="12">
                  <c:v>43131</c:v>
                </c:pt>
                <c:pt idx="13">
                  <c:v>43159</c:v>
                </c:pt>
                <c:pt idx="14">
                  <c:v>43189</c:v>
                </c:pt>
                <c:pt idx="15">
                  <c:v>43220</c:v>
                </c:pt>
                <c:pt idx="16">
                  <c:v>43251</c:v>
                </c:pt>
                <c:pt idx="17">
                  <c:v>43280</c:v>
                </c:pt>
                <c:pt idx="18">
                  <c:v>43312</c:v>
                </c:pt>
                <c:pt idx="19">
                  <c:v>43343</c:v>
                </c:pt>
                <c:pt idx="20">
                  <c:v>43371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43553</c:v>
                </c:pt>
                <c:pt idx="27">
                  <c:v>43585</c:v>
                </c:pt>
                <c:pt idx="28">
                  <c:v>43616</c:v>
                </c:pt>
                <c:pt idx="29">
                  <c:v>43644</c:v>
                </c:pt>
                <c:pt idx="30">
                  <c:v>43677</c:v>
                </c:pt>
                <c:pt idx="31">
                  <c:v>43707</c:v>
                </c:pt>
                <c:pt idx="32">
                  <c:v>43738</c:v>
                </c:pt>
                <c:pt idx="33">
                  <c:v>43769</c:v>
                </c:pt>
                <c:pt idx="34">
                  <c:v>43798</c:v>
                </c:pt>
                <c:pt idx="35">
                  <c:v>43830</c:v>
                </c:pt>
                <c:pt idx="36">
                  <c:v>43861</c:v>
                </c:pt>
                <c:pt idx="37">
                  <c:v>43889</c:v>
                </c:pt>
                <c:pt idx="38">
                  <c:v>43921</c:v>
                </c:pt>
                <c:pt idx="39">
                  <c:v>43951</c:v>
                </c:pt>
                <c:pt idx="40">
                  <c:v>43980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44134</c:v>
                </c:pt>
                <c:pt idx="46">
                  <c:v>44165</c:v>
                </c:pt>
                <c:pt idx="47">
                  <c:v>44196</c:v>
                </c:pt>
                <c:pt idx="48">
                  <c:v>44225</c:v>
                </c:pt>
                <c:pt idx="49">
                  <c:v>44253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44407</c:v>
                </c:pt>
                <c:pt idx="55">
                  <c:v>44439</c:v>
                </c:pt>
                <c:pt idx="56">
                  <c:v>44469</c:v>
                </c:pt>
                <c:pt idx="57">
                  <c:v>44498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44680</c:v>
                </c:pt>
                <c:pt idx="64">
                  <c:v>44712</c:v>
                </c:pt>
                <c:pt idx="65">
                  <c:v>44742</c:v>
                </c:pt>
                <c:pt idx="66">
                  <c:v>44771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44925</c:v>
                </c:pt>
              </c:numCache>
            </c:numRef>
          </c:cat>
          <c:val>
            <c:numRef>
              <c:f>Lapa1!$B$2:$B$73</c:f>
              <c:numCache>
                <c:formatCode>General</c:formatCode>
                <c:ptCount val="72"/>
                <c:pt idx="0">
                  <c:v>1.5777000000000001</c:v>
                </c:pt>
                <c:pt idx="1">
                  <c:v>1.5553999999999999</c:v>
                </c:pt>
                <c:pt idx="2">
                  <c:v>1.6375999999999999</c:v>
                </c:pt>
                <c:pt idx="3">
                  <c:v>1.6459999999999999</c:v>
                </c:pt>
                <c:pt idx="4">
                  <c:v>1.5852999999999999</c:v>
                </c:pt>
                <c:pt idx="5">
                  <c:v>1.5720000000000001</c:v>
                </c:pt>
                <c:pt idx="6">
                  <c:v>1.5669999999999999</c:v>
                </c:pt>
                <c:pt idx="7">
                  <c:v>1.5696000000000001</c:v>
                </c:pt>
                <c:pt idx="8">
                  <c:v>1.5361</c:v>
                </c:pt>
                <c:pt idx="9">
                  <c:v>1.5501</c:v>
                </c:pt>
                <c:pt idx="10">
                  <c:v>1.5584</c:v>
                </c:pt>
                <c:pt idx="11">
                  <c:v>1.5544</c:v>
                </c:pt>
                <c:pt idx="12">
                  <c:v>1.4341999999999999</c:v>
                </c:pt>
                <c:pt idx="13">
                  <c:v>1.5248999999999999</c:v>
                </c:pt>
                <c:pt idx="14">
                  <c:v>1.5536000000000001</c:v>
                </c:pt>
                <c:pt idx="15">
                  <c:v>1.5266999999999999</c:v>
                </c:pt>
                <c:pt idx="16">
                  <c:v>1.4305000000000001</c:v>
                </c:pt>
                <c:pt idx="17">
                  <c:v>1.4930000000000001</c:v>
                </c:pt>
                <c:pt idx="18">
                  <c:v>1.45</c:v>
                </c:pt>
                <c:pt idx="19">
                  <c:v>1.4266000000000001</c:v>
                </c:pt>
                <c:pt idx="20">
                  <c:v>1.4575</c:v>
                </c:pt>
                <c:pt idx="21">
                  <c:v>1.4792000000000001</c:v>
                </c:pt>
                <c:pt idx="22">
                  <c:v>1.5031000000000001</c:v>
                </c:pt>
                <c:pt idx="23">
                  <c:v>1.4721</c:v>
                </c:pt>
                <c:pt idx="24">
                  <c:v>1.4426000000000001</c:v>
                </c:pt>
                <c:pt idx="25">
                  <c:v>1.4593</c:v>
                </c:pt>
                <c:pt idx="26">
                  <c:v>1.4702</c:v>
                </c:pt>
                <c:pt idx="27">
                  <c:v>1.4339999999999999</c:v>
                </c:pt>
                <c:pt idx="28">
                  <c:v>1.3942000000000001</c:v>
                </c:pt>
                <c:pt idx="29">
                  <c:v>1.3698999999999999</c:v>
                </c:pt>
                <c:pt idx="30">
                  <c:v>1.4157999999999999</c:v>
                </c:pt>
                <c:pt idx="31">
                  <c:v>1.34</c:v>
                </c:pt>
                <c:pt idx="32">
                  <c:v>1.3420000000000001</c:v>
                </c:pt>
                <c:pt idx="33">
                  <c:v>1.3924000000000001</c:v>
                </c:pt>
                <c:pt idx="34">
                  <c:v>1.3852</c:v>
                </c:pt>
                <c:pt idx="35">
                  <c:v>1.4028</c:v>
                </c:pt>
                <c:pt idx="36">
                  <c:v>1.3717999999999999</c:v>
                </c:pt>
                <c:pt idx="37">
                  <c:v>1.355</c:v>
                </c:pt>
                <c:pt idx="38">
                  <c:v>1.2932999999999999</c:v>
                </c:pt>
                <c:pt idx="39">
                  <c:v>1.3035000000000001</c:v>
                </c:pt>
                <c:pt idx="40">
                  <c:v>1.3083</c:v>
                </c:pt>
                <c:pt idx="41">
                  <c:v>1.3547</c:v>
                </c:pt>
                <c:pt idx="42">
                  <c:v>1.3935999999999999</c:v>
                </c:pt>
                <c:pt idx="43">
                  <c:v>1.4031</c:v>
                </c:pt>
                <c:pt idx="44">
                  <c:v>1.401</c:v>
                </c:pt>
                <c:pt idx="45">
                  <c:v>1.4320999999999999</c:v>
                </c:pt>
                <c:pt idx="46">
                  <c:v>1.4218</c:v>
                </c:pt>
                <c:pt idx="47">
                  <c:v>1.4212</c:v>
                </c:pt>
                <c:pt idx="48">
                  <c:v>1.3839999999999999</c:v>
                </c:pt>
                <c:pt idx="49">
                  <c:v>1.3714999999999999</c:v>
                </c:pt>
                <c:pt idx="50">
                  <c:v>1.2235</c:v>
                </c:pt>
                <c:pt idx="51">
                  <c:v>1.4729000000000001</c:v>
                </c:pt>
                <c:pt idx="52">
                  <c:v>1.3526</c:v>
                </c:pt>
                <c:pt idx="53">
                  <c:v>1.3445</c:v>
                </c:pt>
                <c:pt idx="54">
                  <c:v>1.3817999999999999</c:v>
                </c:pt>
                <c:pt idx="55">
                  <c:v>1.337</c:v>
                </c:pt>
                <c:pt idx="56">
                  <c:v>1.3846000000000001</c:v>
                </c:pt>
                <c:pt idx="57">
                  <c:v>1.3184</c:v>
                </c:pt>
                <c:pt idx="58">
                  <c:v>1.2685999999999999</c:v>
                </c:pt>
                <c:pt idx="59">
                  <c:v>1.2366999999999999</c:v>
                </c:pt>
                <c:pt idx="60">
                  <c:v>1.3265</c:v>
                </c:pt>
                <c:pt idx="61">
                  <c:v>1.2958000000000001</c:v>
                </c:pt>
                <c:pt idx="62">
                  <c:v>1.3980999999999999</c:v>
                </c:pt>
                <c:pt idx="63">
                  <c:v>1.4056</c:v>
                </c:pt>
                <c:pt idx="64">
                  <c:v>1.4462999999999999</c:v>
                </c:pt>
                <c:pt idx="65">
                  <c:v>1.8304</c:v>
                </c:pt>
                <c:pt idx="66">
                  <c:v>1.7065999999999999</c:v>
                </c:pt>
                <c:pt idx="67">
                  <c:v>1.8027</c:v>
                </c:pt>
                <c:pt idx="68">
                  <c:v>2.3873000000000002</c:v>
                </c:pt>
                <c:pt idx="69">
                  <c:v>2.6783999999999999</c:v>
                </c:pt>
                <c:pt idx="70">
                  <c:v>3.1149</c:v>
                </c:pt>
                <c:pt idx="71">
                  <c:v>3.4340000000000002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6C-4596-A589-E33540DA1FB7}"/>
            </c:ext>
          </c:extLst>
        </c:ser>
        <c:ser>
          <c:idx val="0"/>
          <c:order val="1"/>
          <c:tx>
            <c:strRef>
              <c:f>Lapa1!$C$1</c:f>
              <c:strCache>
                <c:ptCount val="1"/>
                <c:pt idx="0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Lapa1!$A$2:$A$73</c:f>
              <c:numCache>
                <c:formatCode>dd\.mm\.yyyy</c:formatCode>
                <c:ptCount val="72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42853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43007</c:v>
                </c:pt>
                <c:pt idx="9">
                  <c:v>43039</c:v>
                </c:pt>
                <c:pt idx="10">
                  <c:v>43069</c:v>
                </c:pt>
                <c:pt idx="11">
                  <c:v>43098</c:v>
                </c:pt>
                <c:pt idx="12">
                  <c:v>43131</c:v>
                </c:pt>
                <c:pt idx="13">
                  <c:v>43159</c:v>
                </c:pt>
                <c:pt idx="14">
                  <c:v>43189</c:v>
                </c:pt>
                <c:pt idx="15">
                  <c:v>43220</c:v>
                </c:pt>
                <c:pt idx="16">
                  <c:v>43251</c:v>
                </c:pt>
                <c:pt idx="17">
                  <c:v>43280</c:v>
                </c:pt>
                <c:pt idx="18">
                  <c:v>43312</c:v>
                </c:pt>
                <c:pt idx="19">
                  <c:v>43343</c:v>
                </c:pt>
                <c:pt idx="20">
                  <c:v>43371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43553</c:v>
                </c:pt>
                <c:pt idx="27">
                  <c:v>43585</c:v>
                </c:pt>
                <c:pt idx="28">
                  <c:v>43616</c:v>
                </c:pt>
                <c:pt idx="29">
                  <c:v>43644</c:v>
                </c:pt>
                <c:pt idx="30">
                  <c:v>43677</c:v>
                </c:pt>
                <c:pt idx="31">
                  <c:v>43707</c:v>
                </c:pt>
                <c:pt idx="32">
                  <c:v>43738</c:v>
                </c:pt>
                <c:pt idx="33">
                  <c:v>43769</c:v>
                </c:pt>
                <c:pt idx="34">
                  <c:v>43798</c:v>
                </c:pt>
                <c:pt idx="35">
                  <c:v>43830</c:v>
                </c:pt>
                <c:pt idx="36">
                  <c:v>43861</c:v>
                </c:pt>
                <c:pt idx="37">
                  <c:v>43889</c:v>
                </c:pt>
                <c:pt idx="38">
                  <c:v>43921</c:v>
                </c:pt>
                <c:pt idx="39">
                  <c:v>43951</c:v>
                </c:pt>
                <c:pt idx="40">
                  <c:v>43980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44134</c:v>
                </c:pt>
                <c:pt idx="46">
                  <c:v>44165</c:v>
                </c:pt>
                <c:pt idx="47">
                  <c:v>44196</c:v>
                </c:pt>
                <c:pt idx="48">
                  <c:v>44225</c:v>
                </c:pt>
                <c:pt idx="49">
                  <c:v>44253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44407</c:v>
                </c:pt>
                <c:pt idx="55">
                  <c:v>44439</c:v>
                </c:pt>
                <c:pt idx="56">
                  <c:v>44469</c:v>
                </c:pt>
                <c:pt idx="57">
                  <c:v>44498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44680</c:v>
                </c:pt>
                <c:pt idx="64">
                  <c:v>44712</c:v>
                </c:pt>
                <c:pt idx="65">
                  <c:v>44742</c:v>
                </c:pt>
                <c:pt idx="66">
                  <c:v>44771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44925</c:v>
                </c:pt>
              </c:numCache>
            </c:numRef>
          </c:cat>
          <c:val>
            <c:numRef>
              <c:f>Lapa1!$C$2:$C$73</c:f>
              <c:numCache>
                <c:formatCode>General</c:formatCode>
                <c:ptCount val="72"/>
                <c:pt idx="0">
                  <c:v>2.8605</c:v>
                </c:pt>
                <c:pt idx="1">
                  <c:v>2.7303999999999999</c:v>
                </c:pt>
                <c:pt idx="2">
                  <c:v>2.4897999999999998</c:v>
                </c:pt>
                <c:pt idx="3">
                  <c:v>2.6854</c:v>
                </c:pt>
                <c:pt idx="4">
                  <c:v>2.8355000000000001</c:v>
                </c:pt>
                <c:pt idx="5">
                  <c:v>2.8264999999999998</c:v>
                </c:pt>
                <c:pt idx="6">
                  <c:v>2.6107999999999998</c:v>
                </c:pt>
                <c:pt idx="7">
                  <c:v>3.0657000000000001</c:v>
                </c:pt>
                <c:pt idx="8">
                  <c:v>2.8256999999999999</c:v>
                </c:pt>
                <c:pt idx="9">
                  <c:v>2.5089999999999999</c:v>
                </c:pt>
                <c:pt idx="10">
                  <c:v>3.0933000000000002</c:v>
                </c:pt>
                <c:pt idx="11">
                  <c:v>2.7128999999999999</c:v>
                </c:pt>
                <c:pt idx="12">
                  <c:v>2.9367999999999999</c:v>
                </c:pt>
                <c:pt idx="13">
                  <c:v>3.4485000000000001</c:v>
                </c:pt>
                <c:pt idx="14">
                  <c:v>3.1293000000000002</c:v>
                </c:pt>
                <c:pt idx="15">
                  <c:v>2.2837999999999998</c:v>
                </c:pt>
                <c:pt idx="16">
                  <c:v>3.0520999999999998</c:v>
                </c:pt>
                <c:pt idx="17">
                  <c:v>2.9339</c:v>
                </c:pt>
                <c:pt idx="18">
                  <c:v>3.1278000000000001</c:v>
                </c:pt>
                <c:pt idx="19">
                  <c:v>3.0103</c:v>
                </c:pt>
                <c:pt idx="20">
                  <c:v>3.1646000000000001</c:v>
                </c:pt>
                <c:pt idx="21">
                  <c:v>3.0661999999999998</c:v>
                </c:pt>
                <c:pt idx="22">
                  <c:v>3.0903</c:v>
                </c:pt>
                <c:pt idx="23">
                  <c:v>2.5931000000000002</c:v>
                </c:pt>
                <c:pt idx="24">
                  <c:v>2.4782000000000002</c:v>
                </c:pt>
                <c:pt idx="25">
                  <c:v>2.6364000000000001</c:v>
                </c:pt>
                <c:pt idx="26">
                  <c:v>3.3047</c:v>
                </c:pt>
                <c:pt idx="27">
                  <c:v>3.6465000000000001</c:v>
                </c:pt>
                <c:pt idx="28">
                  <c:v>3.2677999999999998</c:v>
                </c:pt>
                <c:pt idx="29">
                  <c:v>3.4641000000000002</c:v>
                </c:pt>
                <c:pt idx="30">
                  <c:v>3.5428999999999999</c:v>
                </c:pt>
                <c:pt idx="31">
                  <c:v>3.0057</c:v>
                </c:pt>
                <c:pt idx="32">
                  <c:v>2.8022</c:v>
                </c:pt>
                <c:pt idx="33">
                  <c:v>3.7856000000000001</c:v>
                </c:pt>
                <c:pt idx="34">
                  <c:v>3.5548999999999999</c:v>
                </c:pt>
                <c:pt idx="35">
                  <c:v>3.4443000000000001</c:v>
                </c:pt>
                <c:pt idx="36">
                  <c:v>3.3769</c:v>
                </c:pt>
                <c:pt idx="37">
                  <c:v>3.4312999999999998</c:v>
                </c:pt>
                <c:pt idx="38">
                  <c:v>3.0381999999999998</c:v>
                </c:pt>
                <c:pt idx="39">
                  <c:v>3.6419999999999999</c:v>
                </c:pt>
                <c:pt idx="40">
                  <c:v>3.585</c:v>
                </c:pt>
                <c:pt idx="41">
                  <c:v>2.8509000000000002</c:v>
                </c:pt>
                <c:pt idx="42">
                  <c:v>3.0093999999999999</c:v>
                </c:pt>
                <c:pt idx="43">
                  <c:v>3.0565000000000002</c:v>
                </c:pt>
                <c:pt idx="44">
                  <c:v>4.2614000000000001</c:v>
                </c:pt>
                <c:pt idx="45">
                  <c:v>3.7462</c:v>
                </c:pt>
                <c:pt idx="46">
                  <c:v>3.2433999999999998</c:v>
                </c:pt>
                <c:pt idx="47">
                  <c:v>3.1086999999999998</c:v>
                </c:pt>
                <c:pt idx="48">
                  <c:v>3.1080999999999999</c:v>
                </c:pt>
                <c:pt idx="49">
                  <c:v>3.2988</c:v>
                </c:pt>
                <c:pt idx="50">
                  <c:v>3.4342000000000001</c:v>
                </c:pt>
                <c:pt idx="51">
                  <c:v>3.573</c:v>
                </c:pt>
                <c:pt idx="52">
                  <c:v>2.6049000000000002</c:v>
                </c:pt>
                <c:pt idx="53">
                  <c:v>3.0421</c:v>
                </c:pt>
                <c:pt idx="54">
                  <c:v>2.714</c:v>
                </c:pt>
                <c:pt idx="55">
                  <c:v>2.2526000000000002</c:v>
                </c:pt>
                <c:pt idx="56">
                  <c:v>3.3778000000000001</c:v>
                </c:pt>
                <c:pt idx="57">
                  <c:v>2.4767999999999999</c:v>
                </c:pt>
                <c:pt idx="58">
                  <c:v>2.7806999999999999</c:v>
                </c:pt>
                <c:pt idx="59">
                  <c:v>2.8736000000000002</c:v>
                </c:pt>
                <c:pt idx="60">
                  <c:v>3.0779000000000001</c:v>
                </c:pt>
                <c:pt idx="61">
                  <c:v>2.8828</c:v>
                </c:pt>
                <c:pt idx="62">
                  <c:v>2.7597</c:v>
                </c:pt>
                <c:pt idx="63">
                  <c:v>2.3411</c:v>
                </c:pt>
                <c:pt idx="64">
                  <c:v>2.1814</c:v>
                </c:pt>
                <c:pt idx="65">
                  <c:v>3.2881</c:v>
                </c:pt>
                <c:pt idx="66">
                  <c:v>2.9140000000000001</c:v>
                </c:pt>
                <c:pt idx="67">
                  <c:v>3.2214</c:v>
                </c:pt>
                <c:pt idx="68">
                  <c:v>3.5587</c:v>
                </c:pt>
                <c:pt idx="69">
                  <c:v>3.3553999999999999</c:v>
                </c:pt>
                <c:pt idx="70">
                  <c:v>4.016</c:v>
                </c:pt>
                <c:pt idx="71">
                  <c:v>5.2336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6C-4596-A589-E33540DA1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182352"/>
        <c:axId val="411181520"/>
      </c:lineChart>
      <c:dateAx>
        <c:axId val="41118235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411181520"/>
        <c:crosses val="autoZero"/>
        <c:auto val="1"/>
        <c:lblOffset val="100"/>
        <c:baseTimeUnit val="days"/>
        <c:majorUnit val="12"/>
        <c:majorTimeUnit val="months"/>
      </c:dateAx>
      <c:valAx>
        <c:axId val="41118152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\ " sourceLinked="0"/>
        <c:majorTickMark val="none"/>
        <c:minorTickMark val="none"/>
        <c:tickLblPos val="nextTo"/>
        <c:spPr>
          <a:noFill/>
          <a:ln w="15875">
            <a:solidFill>
              <a:schemeClr val="accent5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411182352"/>
        <c:crosses val="autoZero"/>
        <c:crossBetween val="between"/>
      </c:valAx>
      <c:spPr>
        <a:noFill/>
        <a:ln w="3175"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6878140232470943"/>
          <c:y val="0.89222458115756043"/>
          <c:w val="0.50325352188119343"/>
          <c:h val="0.10129383490297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baseline="0">
                <a:effectLst/>
              </a:rPr>
              <a:t>Akciju tirgus iespējamais pieaugums </a:t>
            </a:r>
            <a:endParaRPr lang="lv-LV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2271365741167992"/>
          <c:y val="8.9458253664754614E-2"/>
          <c:w val="0.7803459102544118"/>
          <c:h val="0.70576514455769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IKP!$A$3</c:f>
              <c:strCache>
                <c:ptCount val="1"/>
                <c:pt idx="0">
                  <c:v>Nominālais neizlīdzinātais IKP, tūkst 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IKP!$B$3:$J$3</c:f>
            </c:numRef>
          </c:val>
          <c:extLst>
            <c:ext xmlns:c16="http://schemas.microsoft.com/office/drawing/2014/chart" uri="{C3380CC4-5D6E-409C-BE32-E72D297353CC}">
              <c16:uniqueId val="{00000000-845C-4DC5-915F-23CB1476D159}"/>
            </c:ext>
          </c:extLst>
        </c:ser>
        <c:ser>
          <c:idx val="1"/>
          <c:order val="1"/>
          <c:tx>
            <c:strRef>
              <c:f>IKP!$A$4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IKP!$B$4:$J$4</c:f>
            </c:numRef>
          </c:val>
          <c:extLst>
            <c:ext xmlns:c16="http://schemas.microsoft.com/office/drawing/2014/chart" uri="{C3380CC4-5D6E-409C-BE32-E72D297353CC}">
              <c16:uniqueId val="{00000001-845C-4DC5-915F-23CB1476D159}"/>
            </c:ext>
          </c:extLst>
        </c:ser>
        <c:ser>
          <c:idx val="2"/>
          <c:order val="2"/>
          <c:tx>
            <c:strRef>
              <c:f>IKP!$A$5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IKP!$B$5:$J$5</c:f>
            </c:numRef>
          </c:val>
          <c:extLst>
            <c:ext xmlns:c16="http://schemas.microsoft.com/office/drawing/2014/chart" uri="{C3380CC4-5D6E-409C-BE32-E72D297353CC}">
              <c16:uniqueId val="{00000002-845C-4DC5-915F-23CB1476D159}"/>
            </c:ext>
          </c:extLst>
        </c:ser>
        <c:ser>
          <c:idx val="3"/>
          <c:order val="3"/>
          <c:tx>
            <c:strRef>
              <c:f>IKP!$A$6</c:f>
              <c:strCache>
                <c:ptCount val="1"/>
                <c:pt idx="0">
                  <c:v>Kapitalizācija,tūkst. eiro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IKP!$B$6:$J$6</c:f>
              <c:numCache>
                <c:formatCode>_ * #\ ##0_ ;_ * \-#\ ##0_ ;_ * "-"??_ ;_ @_ </c:formatCode>
                <c:ptCount val="9"/>
                <c:pt idx="0">
                  <c:v>840700</c:v>
                </c:pt>
                <c:pt idx="1">
                  <c:v>948900</c:v>
                </c:pt>
                <c:pt idx="2">
                  <c:v>986100</c:v>
                </c:pt>
                <c:pt idx="3">
                  <c:v>737300</c:v>
                </c:pt>
                <c:pt idx="4">
                  <c:v>855428.2</c:v>
                </c:pt>
                <c:pt idx="5">
                  <c:v>977572.75879999995</c:v>
                </c:pt>
                <c:pt idx="6">
                  <c:v>1103870.2325992002</c:v>
                </c:pt>
                <c:pt idx="7">
                  <c:v>1234461.8205075727</c:v>
                </c:pt>
                <c:pt idx="8">
                  <c:v>1369493.5224048304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5C-4DC5-915F-23CB1476D159}"/>
            </c:ext>
          </c:extLst>
        </c:ser>
        <c:ser>
          <c:idx val="4"/>
          <c:order val="4"/>
          <c:tx>
            <c:strRef>
              <c:f>IKP!$A$7</c:f>
              <c:strCache>
                <c:ptCount val="1"/>
                <c:pt idx="0">
                  <c:v>Kapitalizācija, tūkst. eiro (iekļaujot VKS*)</c:v>
                </c:pt>
              </c:strCache>
            </c:strRef>
          </c:tx>
          <c:spPr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IKP!$B$7:$J$7</c:f>
              <c:numCache>
                <c:formatCode>General</c:formatCode>
                <c:ptCount val="9"/>
                <c:pt idx="3" formatCode="_ * #\ ##0_ ;_ * \-#\ ##0_ ;_ * &quot;-&quot;??_ ;_ @_ ">
                  <c:v>737300</c:v>
                </c:pt>
                <c:pt idx="4" formatCode="_ * #\ ##0_ ;_ * \-#\ ##0_ ;_ * &quot;-&quot;??_ ;_ @_ ">
                  <c:v>1185729</c:v>
                </c:pt>
                <c:pt idx="5" formatCode="_ * #\ ##0_ ;_ * \-#\ ##0_ ;_ * &quot;-&quot;??_ ;_ @_ ">
                  <c:v>1659858</c:v>
                </c:pt>
                <c:pt idx="6" formatCode="_ * #\ ##0_ ;_ * \-#\ ##0_ ;_ * &quot;-&quot;??_ ;_ @_ ">
                  <c:v>2133987</c:v>
                </c:pt>
                <c:pt idx="7" formatCode="_ * #\ ##0_ ;_ * \-#\ ##0_ ;_ * &quot;-&quot;??_ ;_ @_ ">
                  <c:v>2608116</c:v>
                </c:pt>
                <c:pt idx="8" formatCode="_ * #\ ##0_ ;_ * \-#\ ##0_ ;_ * &quot;-&quot;??_ ;_ @_ ">
                  <c:v>3082245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C-4DC5-915F-23CB1476D159}"/>
            </c:ext>
          </c:extLst>
        </c:ser>
        <c:ser>
          <c:idx val="5"/>
          <c:order val="5"/>
          <c:tx>
            <c:strRef>
              <c:f>IKP!$A$8</c:f>
              <c:strCache>
                <c:ptCount val="1"/>
                <c:pt idx="0">
                  <c:v>Kapitalizācija, tūkst. eiro (robežtirgus**)</c:v>
                </c:pt>
              </c:strCache>
            </c:strRef>
          </c:tx>
          <c:spPr>
            <a:pattFill prst="lt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IKP!$B$8:$J$8</c:f>
              <c:numCache>
                <c:formatCode>General</c:formatCode>
                <c:ptCount val="9"/>
                <c:pt idx="3" formatCode="_ * #\ ##0_ ;_ * \-#\ ##0_ ;_ * &quot;-&quot;??_ ;_ @_ ">
                  <c:v>737300</c:v>
                </c:pt>
                <c:pt idx="4" formatCode="_ * #\ ##0_ ;_ * \-#\ ##0_ ;_ * &quot;-&quot;??_ ;_ @_ ">
                  <c:v>1606289</c:v>
                </c:pt>
                <c:pt idx="5" formatCode="_ * #\ ##0_ ;_ * \-#\ ##0_ ;_ * &quot;-&quot;??_ ;_ @_ ">
                  <c:v>2475278</c:v>
                </c:pt>
                <c:pt idx="6" formatCode="_ * #\ ##0_ ;_ * \-#\ ##0_ ;_ * &quot;-&quot;??_ ;_ @_ ">
                  <c:v>3344267</c:v>
                </c:pt>
                <c:pt idx="7" formatCode="_ * #\ ##0_ ;_ * \-#\ ##0_ ;_ * &quot;-&quot;??_ ;_ @_ ">
                  <c:v>4213256</c:v>
                </c:pt>
                <c:pt idx="8" formatCode="_ * #\ ##0_ ;_ * \-#\ ##0_ ;_ * &quot;-&quot;??_ ;_ @_ ">
                  <c:v>5082245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5C-4DC5-915F-23CB1476D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8907264"/>
        <c:axId val="1528918080"/>
      </c:barChart>
      <c:lineChart>
        <c:grouping val="standard"/>
        <c:varyColors val="0"/>
        <c:ser>
          <c:idx val="6"/>
          <c:order val="6"/>
          <c:tx>
            <c:strRef>
              <c:f>IKP!$A$9</c:f>
              <c:strCache>
                <c:ptCount val="1"/>
                <c:pt idx="0">
                  <c:v>Kapitalizācija pret IKP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  <a:tailEnd type="stealth"/>
            </a:ln>
            <a:effectLst/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45C-4DC5-915F-23CB1476D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IKP!$B$9:$J$9</c:f>
              <c:numCache>
                <c:formatCode>0.00%</c:formatCode>
                <c:ptCount val="9"/>
                <c:pt idx="0">
                  <c:v>2.7403426715880051E-2</c:v>
                </c:pt>
                <c:pt idx="1">
                  <c:v>3.13229884594841E-2</c:v>
                </c:pt>
                <c:pt idx="2">
                  <c:v>2.9264686772854809E-2</c:v>
                </c:pt>
                <c:pt idx="3">
                  <c:v>1.8574718299947144E-2</c:v>
                </c:pt>
                <c:pt idx="4">
                  <c:v>1.9558068758550963E-2</c:v>
                </c:pt>
                <c:pt idx="5">
                  <c:v>2.051374033833896E-2</c:v>
                </c:pt>
                <c:pt idx="6">
                  <c:v>2.1719309501833393E-2</c:v>
                </c:pt>
                <c:pt idx="7">
                  <c:v>2.313216894350523E-2</c:v>
                </c:pt>
                <c:pt idx="8">
                  <c:v>2.4440460034238918E-2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5C-4DC5-915F-23CB1476D159}"/>
            </c:ext>
          </c:extLst>
        </c:ser>
        <c:ser>
          <c:idx val="7"/>
          <c:order val="7"/>
          <c:tx>
            <c:strRef>
              <c:f>IKP!$A$10</c:f>
              <c:strCache>
                <c:ptCount val="1"/>
                <c:pt idx="0">
                  <c:v>Kapitalizācija pret IKP (iekļaujot VKS*)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  <a:tailEnd type="stealth"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9.2336103416435829E-3"/>
                  <c:y val="-1.01975780752072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45C-4DC5-915F-23CB1476D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IKP!$B$10:$J$10</c:f>
              <c:numCache>
                <c:formatCode>General</c:formatCode>
                <c:ptCount val="9"/>
                <c:pt idx="3" formatCode="0.00%">
                  <c:v>1.8574718299947144E-2</c:v>
                </c:pt>
                <c:pt idx="4" formatCode="0.00%">
                  <c:v>2.710989573526788E-2</c:v>
                </c:pt>
                <c:pt idx="5" formatCode="0.00%">
                  <c:v>3.4831060608022574E-2</c:v>
                </c:pt>
                <c:pt idx="6" formatCode="0.00%">
                  <c:v>4.1987475300203608E-2</c:v>
                </c:pt>
                <c:pt idx="7" formatCode="0.00%">
                  <c:v>4.8872617147003125E-2</c:v>
                </c:pt>
                <c:pt idx="8" formatCode="0.00%">
                  <c:v>5.5006821504311063E-2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45C-4DC5-915F-23CB1476D159}"/>
            </c:ext>
          </c:extLst>
        </c:ser>
        <c:ser>
          <c:idx val="8"/>
          <c:order val="8"/>
          <c:tx>
            <c:strRef>
              <c:f>IKP!$A$11</c:f>
              <c:strCache>
                <c:ptCount val="1"/>
                <c:pt idx="0">
                  <c:v>Kapitalizācija pret IKP (robežtirgus**)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  <a:tailEnd type="stealth"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3240997229916899E-2"/>
                  <c:y val="-2.03951561504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45C-4DC5-915F-23CB1476D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IKP!$B$2:$J$2</c:f>
              <c:strCache>
                <c:ptCount val="9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2023P</c:v>
                </c:pt>
                <c:pt idx="5">
                  <c:v>2024P</c:v>
                </c:pt>
                <c:pt idx="6">
                  <c:v>2025P</c:v>
                </c:pt>
                <c:pt idx="7">
                  <c:v>2026P</c:v>
                </c:pt>
                <c:pt idx="8">
                  <c:v>2027P</c:v>
                </c:pt>
              </c:strCache>
            </c:strRef>
          </c:cat>
          <c:val>
            <c:numRef>
              <c:f>IKP!$B$11:$J$11</c:f>
              <c:numCache>
                <c:formatCode>General</c:formatCode>
                <c:ptCount val="9"/>
                <c:pt idx="3" formatCode="0.00%">
                  <c:v>1.8574718299947144E-2</c:v>
                </c:pt>
                <c:pt idx="4" formatCode="0.00%">
                  <c:v>3.6725362465375902E-2</c:v>
                </c:pt>
                <c:pt idx="5" formatCode="0.00%">
                  <c:v>5.1942128808431146E-2</c:v>
                </c:pt>
                <c:pt idx="6" formatCode="0.00%">
                  <c:v>6.5800460855565679E-2</c:v>
                </c:pt>
                <c:pt idx="7" formatCode="0.00%">
                  <c:v>7.8950801049613509E-2</c:v>
                </c:pt>
                <c:pt idx="8" formatCode="0.00%">
                  <c:v>9.0699520497616953E-2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45C-4DC5-915F-23CB1476D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915168"/>
        <c:axId val="1528908096"/>
      </c:lineChart>
      <c:catAx>
        <c:axId val="15289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28918080"/>
        <c:crosses val="autoZero"/>
        <c:auto val="1"/>
        <c:lblAlgn val="ctr"/>
        <c:lblOffset val="100"/>
        <c:noMultiLvlLbl val="0"/>
      </c:catAx>
      <c:valAx>
        <c:axId val="152891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528907264"/>
        <c:crosses val="autoZero"/>
        <c:crossBetween val="between"/>
      </c:valAx>
      <c:valAx>
        <c:axId val="1528908096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1528915168"/>
        <c:crosses val="max"/>
        <c:crossBetween val="between"/>
      </c:valAx>
      <c:catAx>
        <c:axId val="152891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28908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19A8A-9762-4C8B-98B9-93D3C55C4230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lv-LV"/>
        </a:p>
      </dgm:t>
    </dgm:pt>
    <dgm:pt modelId="{17337DCB-E2F0-4AAB-B7F3-64C36AF095F0}">
      <dgm:prSet phldrT="[Text]" cust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Turpināsim attīstīt ar kaimiņvalstīm konkurētspējīgu kapitāla tirgu, paplašinot uzņēmumu pieeju finansējumam un investīciju iespējas ieguldījumiem Latvijas tautsaimniecībā </a:t>
          </a:r>
          <a:r>
            <a:rPr lang="lv-LV" sz="1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(deklarācijas 125.punkts)</a:t>
          </a:r>
        </a:p>
      </dgm:t>
    </dgm:pt>
    <dgm:pt modelId="{3F14529C-B804-475F-8F88-98FC12698A9C}" type="parTrans" cxnId="{FC3B7389-98C3-4516-BEC9-4F327812A9B7}">
      <dgm:prSet/>
      <dgm:spPr/>
      <dgm:t>
        <a:bodyPr/>
        <a:lstStyle/>
        <a:p>
          <a:endParaRPr lang="lv-LV"/>
        </a:p>
      </dgm:t>
    </dgm:pt>
    <dgm:pt modelId="{540F9C26-4173-4042-A60D-A857A524FF43}" type="sibTrans" cxnId="{FC3B7389-98C3-4516-BEC9-4F327812A9B7}">
      <dgm:prSet/>
      <dgm:spPr/>
      <dgm:t>
        <a:bodyPr/>
        <a:lstStyle/>
        <a:p>
          <a:endParaRPr lang="lv-LV"/>
        </a:p>
      </dgm:t>
    </dgm:pt>
    <dgm:pt modelId="{431B2145-C0ED-4156-9960-14B797196A50}">
      <dgm:prSet phldrT="[Text]" custT="1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Ieviesīsim augstus pārvaldības standartus valsts kapitālsabiedrībās</a:t>
          </a:r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lv-LV" sz="1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(deklarācijas 126.punkts)</a:t>
          </a:r>
        </a:p>
      </dgm:t>
    </dgm:pt>
    <dgm:pt modelId="{8318C491-9DB3-4F36-B2F2-FD5930B40D50}" type="parTrans" cxnId="{69E1DD8D-0686-4A79-AC7E-71D10EFC7130}">
      <dgm:prSet/>
      <dgm:spPr/>
      <dgm:t>
        <a:bodyPr/>
        <a:lstStyle/>
        <a:p>
          <a:endParaRPr lang="lv-LV"/>
        </a:p>
      </dgm:t>
    </dgm:pt>
    <dgm:pt modelId="{B17F9220-20AD-437E-AE66-52A9B8252AEA}" type="sibTrans" cxnId="{69E1DD8D-0686-4A79-AC7E-71D10EFC7130}">
      <dgm:prSet/>
      <dgm:spPr/>
      <dgm:t>
        <a:bodyPr/>
        <a:lstStyle/>
        <a:p>
          <a:endParaRPr lang="lv-LV"/>
        </a:p>
      </dgm:t>
    </dgm:pt>
    <dgm:pt modelId="{3A0A76CC-5706-4D32-9128-609FE1751D55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Valsts stratēģiskos aktīvus un kritisko infrastruktūru paturēsim valsts kontrolē </a:t>
          </a:r>
        </a:p>
        <a:p>
          <a:pPr algn="just"/>
          <a:r>
            <a:rPr lang="lv-LV" sz="1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(deklarācijas 125.punkts)</a:t>
          </a:r>
        </a:p>
      </dgm:t>
    </dgm:pt>
    <dgm:pt modelId="{7D069BB9-6C14-449C-92CC-1BB31E5E5BE6}" type="parTrans" cxnId="{CD168D86-45C9-4B7F-BB58-8FBF5488E21D}">
      <dgm:prSet/>
      <dgm:spPr/>
      <dgm:t>
        <a:bodyPr/>
        <a:lstStyle/>
        <a:p>
          <a:endParaRPr lang="lv-LV"/>
        </a:p>
      </dgm:t>
    </dgm:pt>
    <dgm:pt modelId="{4A8B6371-9F60-4F09-B415-75B3AE8042B3}" type="sibTrans" cxnId="{CD168D86-45C9-4B7F-BB58-8FBF5488E21D}">
      <dgm:prSet/>
      <dgm:spPr/>
      <dgm:t>
        <a:bodyPr/>
        <a:lstStyle/>
        <a:p>
          <a:endParaRPr lang="lv-LV"/>
        </a:p>
      </dgm:t>
    </dgm:pt>
    <dgm:pt modelId="{59048DAC-23CD-4397-87F5-A686A381D13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Atsevišķos gadījumos, ja tas nepieciešams kapitāla piesaistei un uzņēmuma attīstības nodrošināšanai, izmantosim tādus finanšu instrumentus, kas sekmē tautsaimniecības attīstību </a:t>
          </a:r>
          <a:r>
            <a:rPr lang="lv-LV" sz="1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(deklarācijas 125.punkts)</a:t>
          </a:r>
        </a:p>
      </dgm:t>
    </dgm:pt>
    <dgm:pt modelId="{A00DB675-103F-4923-8374-54FF96D3576E}" type="parTrans" cxnId="{2A101064-5CCA-45DF-94FD-73FF024079D5}">
      <dgm:prSet/>
      <dgm:spPr/>
      <dgm:t>
        <a:bodyPr/>
        <a:lstStyle/>
        <a:p>
          <a:endParaRPr lang="lv-LV"/>
        </a:p>
      </dgm:t>
    </dgm:pt>
    <dgm:pt modelId="{CA687C0F-9BFB-4ABD-830E-8A1F606F7CAB}" type="sibTrans" cxnId="{2A101064-5CCA-45DF-94FD-73FF024079D5}">
      <dgm:prSet/>
      <dgm:spPr/>
      <dgm:t>
        <a:bodyPr/>
        <a:lstStyle/>
        <a:p>
          <a:endParaRPr lang="lv-LV"/>
        </a:p>
      </dgm:t>
    </dgm:pt>
    <dgm:pt modelId="{37543591-CED6-422F-A660-72B233E4742F}" type="pres">
      <dgm:prSet presAssocID="{C0E19A8A-9762-4C8B-98B9-93D3C55C42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F8008-9FC2-49D1-A540-B596B22A725D}" type="pres">
      <dgm:prSet presAssocID="{17337DCB-E2F0-4AAB-B7F3-64C36AF095F0}" presName="parentLin" presStyleCnt="0"/>
      <dgm:spPr/>
    </dgm:pt>
    <dgm:pt modelId="{7DB719BC-5B1D-45D8-894B-7E24C038649C}" type="pres">
      <dgm:prSet presAssocID="{17337DCB-E2F0-4AAB-B7F3-64C36AF095F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30911A3-2376-44AA-B6E9-006850C6FB94}" type="pres">
      <dgm:prSet presAssocID="{17337DCB-E2F0-4AAB-B7F3-64C36AF095F0}" presName="parentText" presStyleLbl="node1" presStyleIdx="0" presStyleCnt="4" custScaleX="150191" custScaleY="1810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3585B-16A8-4590-8E68-E547C8360616}" type="pres">
      <dgm:prSet presAssocID="{17337DCB-E2F0-4AAB-B7F3-64C36AF095F0}" presName="negativeSpace" presStyleCnt="0"/>
      <dgm:spPr/>
    </dgm:pt>
    <dgm:pt modelId="{51777114-07FF-4E1C-8DD1-033E0CDA1B45}" type="pres">
      <dgm:prSet presAssocID="{17337DCB-E2F0-4AAB-B7F3-64C36AF095F0}" presName="childText" presStyleLbl="conFgAcc1" presStyleIdx="0" presStyleCnt="4">
        <dgm:presLayoutVars>
          <dgm:bulletEnabled val="1"/>
        </dgm:presLayoutVars>
      </dgm:prSet>
      <dgm:spPr>
        <a:solidFill>
          <a:srgbClr val="012269">
            <a:alpha val="90000"/>
          </a:srgbClr>
        </a:solidFill>
        <a:ln>
          <a:noFill/>
        </a:ln>
      </dgm:spPr>
    </dgm:pt>
    <dgm:pt modelId="{4A14C307-41C7-48CF-8F24-4AE582931502}" type="pres">
      <dgm:prSet presAssocID="{540F9C26-4173-4042-A60D-A857A524FF43}" presName="spaceBetweenRectangles" presStyleCnt="0"/>
      <dgm:spPr/>
    </dgm:pt>
    <dgm:pt modelId="{C93975EF-DBE3-441E-8AAD-C1B1168AE675}" type="pres">
      <dgm:prSet presAssocID="{431B2145-C0ED-4156-9960-14B797196A50}" presName="parentLin" presStyleCnt="0"/>
      <dgm:spPr/>
    </dgm:pt>
    <dgm:pt modelId="{97644EDF-B7B9-41F5-A5E6-1E92D465819E}" type="pres">
      <dgm:prSet presAssocID="{431B2145-C0ED-4156-9960-14B797196A5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03F0C0B-DE59-4EFF-90F2-6FA5FCC60BC1}" type="pres">
      <dgm:prSet presAssocID="{431B2145-C0ED-4156-9960-14B797196A50}" presName="parentText" presStyleLbl="node1" presStyleIdx="1" presStyleCnt="4" custScaleX="150191" custScaleY="190851" custLinFactNeighborX="18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DC17B-1F0B-442D-A0CF-159715E3636C}" type="pres">
      <dgm:prSet presAssocID="{431B2145-C0ED-4156-9960-14B797196A50}" presName="negativeSpace" presStyleCnt="0"/>
      <dgm:spPr/>
    </dgm:pt>
    <dgm:pt modelId="{D0E7D5B1-7585-4559-A878-1CE5FE4ECFED}" type="pres">
      <dgm:prSet presAssocID="{431B2145-C0ED-4156-9960-14B797196A50}" presName="childText" presStyleLbl="conFgAcc1" presStyleIdx="1" presStyleCnt="4">
        <dgm:presLayoutVars>
          <dgm:bulletEnabled val="1"/>
        </dgm:presLayoutVars>
      </dgm:prSet>
      <dgm:spPr>
        <a:solidFill>
          <a:srgbClr val="012269">
            <a:alpha val="90000"/>
          </a:srgbClr>
        </a:solidFill>
        <a:ln>
          <a:noFill/>
        </a:ln>
      </dgm:spPr>
    </dgm:pt>
    <dgm:pt modelId="{C00C8350-2D56-4BF8-B12A-9B362EBEAF0C}" type="pres">
      <dgm:prSet presAssocID="{B17F9220-20AD-437E-AE66-52A9B8252AEA}" presName="spaceBetweenRectangles" presStyleCnt="0"/>
      <dgm:spPr/>
    </dgm:pt>
    <dgm:pt modelId="{956752E0-EA21-4A81-B8F4-290E34DAA7A6}" type="pres">
      <dgm:prSet presAssocID="{3A0A76CC-5706-4D32-9128-609FE1751D55}" presName="parentLin" presStyleCnt="0"/>
      <dgm:spPr/>
    </dgm:pt>
    <dgm:pt modelId="{155D796B-3F16-443E-836A-42A4BC7C5341}" type="pres">
      <dgm:prSet presAssocID="{3A0A76CC-5706-4D32-9128-609FE1751D5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1786ED2-39B1-4669-BE0D-2E1174CF3CF5}" type="pres">
      <dgm:prSet presAssocID="{3A0A76CC-5706-4D32-9128-609FE1751D55}" presName="parentText" presStyleLbl="node1" presStyleIdx="2" presStyleCnt="4" custScaleX="142997" custScaleY="18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304E2-1F6C-4E68-B7AA-093BFB95237C}" type="pres">
      <dgm:prSet presAssocID="{3A0A76CC-5706-4D32-9128-609FE1751D55}" presName="negativeSpace" presStyleCnt="0"/>
      <dgm:spPr/>
    </dgm:pt>
    <dgm:pt modelId="{002312B9-2589-4695-BB53-BEE35B143301}" type="pres">
      <dgm:prSet presAssocID="{3A0A76CC-5706-4D32-9128-609FE1751D55}" presName="childText" presStyleLbl="conFgAcc1" presStyleIdx="2" presStyleCnt="4">
        <dgm:presLayoutVars>
          <dgm:bulletEnabled val="1"/>
        </dgm:presLayoutVars>
      </dgm:prSet>
      <dgm:spPr>
        <a:solidFill>
          <a:srgbClr val="012269">
            <a:alpha val="90000"/>
          </a:srgbClr>
        </a:solidFill>
        <a:ln>
          <a:noFill/>
        </a:ln>
      </dgm:spPr>
    </dgm:pt>
    <dgm:pt modelId="{96423A68-2B09-4253-9A1A-FB45789E98E8}" type="pres">
      <dgm:prSet presAssocID="{4A8B6371-9F60-4F09-B415-75B3AE8042B3}" presName="spaceBetweenRectangles" presStyleCnt="0"/>
      <dgm:spPr/>
    </dgm:pt>
    <dgm:pt modelId="{3B9CF13E-9F9E-4213-BC2D-25A2C8941C79}" type="pres">
      <dgm:prSet presAssocID="{59048DAC-23CD-4397-87F5-A686A381D130}" presName="parentLin" presStyleCnt="0"/>
      <dgm:spPr/>
    </dgm:pt>
    <dgm:pt modelId="{6595D951-7050-4CAF-8916-6E46B98EC3AB}" type="pres">
      <dgm:prSet presAssocID="{59048DAC-23CD-4397-87F5-A686A381D13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A5CDBB2-9999-4487-8CB5-CC9F62A70164}" type="pres">
      <dgm:prSet presAssocID="{59048DAC-23CD-4397-87F5-A686A381D130}" presName="parentText" presStyleLbl="node1" presStyleIdx="3" presStyleCnt="4" custScaleX="142857" custScaleY="179907" custLinFactNeighborX="515" custLinFactNeighborY="34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D2255-75B2-400B-9E31-EA16FC42028B}" type="pres">
      <dgm:prSet presAssocID="{59048DAC-23CD-4397-87F5-A686A381D130}" presName="negativeSpace" presStyleCnt="0"/>
      <dgm:spPr/>
    </dgm:pt>
    <dgm:pt modelId="{5DE6832E-24EB-4ED2-8208-0FD891FC317D}" type="pres">
      <dgm:prSet presAssocID="{59048DAC-23CD-4397-87F5-A686A381D130}" presName="childText" presStyleLbl="conFgAcc1" presStyleIdx="3" presStyleCnt="4">
        <dgm:presLayoutVars>
          <dgm:bulletEnabled val="1"/>
        </dgm:presLayoutVars>
      </dgm:prSet>
      <dgm:spPr>
        <a:solidFill>
          <a:srgbClr val="012269">
            <a:alpha val="90000"/>
          </a:srgbClr>
        </a:solidFill>
        <a:ln>
          <a:noFill/>
        </a:ln>
      </dgm:spPr>
    </dgm:pt>
  </dgm:ptLst>
  <dgm:cxnLst>
    <dgm:cxn modelId="{4174879E-950E-4A45-A5AB-22D9FA47B20D}" type="presOf" srcId="{59048DAC-23CD-4397-87F5-A686A381D130}" destId="{9A5CDBB2-9999-4487-8CB5-CC9F62A70164}" srcOrd="1" destOrd="0" presId="urn:microsoft.com/office/officeart/2005/8/layout/list1"/>
    <dgm:cxn modelId="{AE9C41D8-04F1-49B8-852B-61D5F8FFF762}" type="presOf" srcId="{59048DAC-23CD-4397-87F5-A686A381D130}" destId="{6595D951-7050-4CAF-8916-6E46B98EC3AB}" srcOrd="0" destOrd="0" presId="urn:microsoft.com/office/officeart/2005/8/layout/list1"/>
    <dgm:cxn modelId="{2A101064-5CCA-45DF-94FD-73FF024079D5}" srcId="{C0E19A8A-9762-4C8B-98B9-93D3C55C4230}" destId="{59048DAC-23CD-4397-87F5-A686A381D130}" srcOrd="3" destOrd="0" parTransId="{A00DB675-103F-4923-8374-54FF96D3576E}" sibTransId="{CA687C0F-9BFB-4ABD-830E-8A1F606F7CAB}"/>
    <dgm:cxn modelId="{69E1DD8D-0686-4A79-AC7E-71D10EFC7130}" srcId="{C0E19A8A-9762-4C8B-98B9-93D3C55C4230}" destId="{431B2145-C0ED-4156-9960-14B797196A50}" srcOrd="1" destOrd="0" parTransId="{8318C491-9DB3-4F36-B2F2-FD5930B40D50}" sibTransId="{B17F9220-20AD-437E-AE66-52A9B8252AEA}"/>
    <dgm:cxn modelId="{C9F2CFD3-EAD2-4481-A455-BC451594DEE2}" type="presOf" srcId="{3A0A76CC-5706-4D32-9128-609FE1751D55}" destId="{31786ED2-39B1-4669-BE0D-2E1174CF3CF5}" srcOrd="1" destOrd="0" presId="urn:microsoft.com/office/officeart/2005/8/layout/list1"/>
    <dgm:cxn modelId="{FC3B7389-98C3-4516-BEC9-4F327812A9B7}" srcId="{C0E19A8A-9762-4C8B-98B9-93D3C55C4230}" destId="{17337DCB-E2F0-4AAB-B7F3-64C36AF095F0}" srcOrd="0" destOrd="0" parTransId="{3F14529C-B804-475F-8F88-98FC12698A9C}" sibTransId="{540F9C26-4173-4042-A60D-A857A524FF43}"/>
    <dgm:cxn modelId="{CD168D86-45C9-4B7F-BB58-8FBF5488E21D}" srcId="{C0E19A8A-9762-4C8B-98B9-93D3C55C4230}" destId="{3A0A76CC-5706-4D32-9128-609FE1751D55}" srcOrd="2" destOrd="0" parTransId="{7D069BB9-6C14-449C-92CC-1BB31E5E5BE6}" sibTransId="{4A8B6371-9F60-4F09-B415-75B3AE8042B3}"/>
    <dgm:cxn modelId="{B267855F-3102-477E-9DE1-F3473DFA5DBB}" type="presOf" srcId="{C0E19A8A-9762-4C8B-98B9-93D3C55C4230}" destId="{37543591-CED6-422F-A660-72B233E4742F}" srcOrd="0" destOrd="0" presId="urn:microsoft.com/office/officeart/2005/8/layout/list1"/>
    <dgm:cxn modelId="{7AA56CA9-DB20-435D-AD9E-2D111E994E16}" type="presOf" srcId="{3A0A76CC-5706-4D32-9128-609FE1751D55}" destId="{155D796B-3F16-443E-836A-42A4BC7C5341}" srcOrd="0" destOrd="0" presId="urn:microsoft.com/office/officeart/2005/8/layout/list1"/>
    <dgm:cxn modelId="{C1046651-3DBB-4511-8DA8-2EEDC1838ECC}" type="presOf" srcId="{17337DCB-E2F0-4AAB-B7F3-64C36AF095F0}" destId="{230911A3-2376-44AA-B6E9-006850C6FB94}" srcOrd="1" destOrd="0" presId="urn:microsoft.com/office/officeart/2005/8/layout/list1"/>
    <dgm:cxn modelId="{1ADD66FB-F15F-4FDB-8164-6BE2F4B69AC3}" type="presOf" srcId="{431B2145-C0ED-4156-9960-14B797196A50}" destId="{97644EDF-B7B9-41F5-A5E6-1E92D465819E}" srcOrd="0" destOrd="0" presId="urn:microsoft.com/office/officeart/2005/8/layout/list1"/>
    <dgm:cxn modelId="{3A829FAE-4B64-4D42-B2B2-2CC9D3B67F51}" type="presOf" srcId="{17337DCB-E2F0-4AAB-B7F3-64C36AF095F0}" destId="{7DB719BC-5B1D-45D8-894B-7E24C038649C}" srcOrd="0" destOrd="0" presId="urn:microsoft.com/office/officeart/2005/8/layout/list1"/>
    <dgm:cxn modelId="{7749F723-CAE5-49CF-8B1F-56EE30BD8C1C}" type="presOf" srcId="{431B2145-C0ED-4156-9960-14B797196A50}" destId="{403F0C0B-DE59-4EFF-90F2-6FA5FCC60BC1}" srcOrd="1" destOrd="0" presId="urn:microsoft.com/office/officeart/2005/8/layout/list1"/>
    <dgm:cxn modelId="{868803A5-B3EC-4DEA-9453-D44EB29E4F52}" type="presParOf" srcId="{37543591-CED6-422F-A660-72B233E4742F}" destId="{1E8F8008-9FC2-49D1-A540-B596B22A725D}" srcOrd="0" destOrd="0" presId="urn:microsoft.com/office/officeart/2005/8/layout/list1"/>
    <dgm:cxn modelId="{13EDFE94-7828-4DC2-AF70-8FD17EEF6AE8}" type="presParOf" srcId="{1E8F8008-9FC2-49D1-A540-B596B22A725D}" destId="{7DB719BC-5B1D-45D8-894B-7E24C038649C}" srcOrd="0" destOrd="0" presId="urn:microsoft.com/office/officeart/2005/8/layout/list1"/>
    <dgm:cxn modelId="{E6109B74-C82F-44E4-BF68-3297FBC40B38}" type="presParOf" srcId="{1E8F8008-9FC2-49D1-A540-B596B22A725D}" destId="{230911A3-2376-44AA-B6E9-006850C6FB94}" srcOrd="1" destOrd="0" presId="urn:microsoft.com/office/officeart/2005/8/layout/list1"/>
    <dgm:cxn modelId="{68E35F18-3B87-4705-9A57-DA250B5287E0}" type="presParOf" srcId="{37543591-CED6-422F-A660-72B233E4742F}" destId="{FE33585B-16A8-4590-8E68-E547C8360616}" srcOrd="1" destOrd="0" presId="urn:microsoft.com/office/officeart/2005/8/layout/list1"/>
    <dgm:cxn modelId="{425959AD-9439-4CFC-9291-92C0F20A268E}" type="presParOf" srcId="{37543591-CED6-422F-A660-72B233E4742F}" destId="{51777114-07FF-4E1C-8DD1-033E0CDA1B45}" srcOrd="2" destOrd="0" presId="urn:microsoft.com/office/officeart/2005/8/layout/list1"/>
    <dgm:cxn modelId="{3C8BCDAC-B828-46B9-80D7-2D2F7EF88A0A}" type="presParOf" srcId="{37543591-CED6-422F-A660-72B233E4742F}" destId="{4A14C307-41C7-48CF-8F24-4AE582931502}" srcOrd="3" destOrd="0" presId="urn:microsoft.com/office/officeart/2005/8/layout/list1"/>
    <dgm:cxn modelId="{7CE35034-49A4-47BF-991E-9778A6A501D7}" type="presParOf" srcId="{37543591-CED6-422F-A660-72B233E4742F}" destId="{C93975EF-DBE3-441E-8AAD-C1B1168AE675}" srcOrd="4" destOrd="0" presId="urn:microsoft.com/office/officeart/2005/8/layout/list1"/>
    <dgm:cxn modelId="{F65E6F46-94E1-4747-BAEE-B058CDEC314A}" type="presParOf" srcId="{C93975EF-DBE3-441E-8AAD-C1B1168AE675}" destId="{97644EDF-B7B9-41F5-A5E6-1E92D465819E}" srcOrd="0" destOrd="0" presId="urn:microsoft.com/office/officeart/2005/8/layout/list1"/>
    <dgm:cxn modelId="{B0D9772A-5C2E-4430-8380-C5AD059595B4}" type="presParOf" srcId="{C93975EF-DBE3-441E-8AAD-C1B1168AE675}" destId="{403F0C0B-DE59-4EFF-90F2-6FA5FCC60BC1}" srcOrd="1" destOrd="0" presId="urn:microsoft.com/office/officeart/2005/8/layout/list1"/>
    <dgm:cxn modelId="{0E38B1D9-84DD-4EC8-AC05-1C1FDFE655CA}" type="presParOf" srcId="{37543591-CED6-422F-A660-72B233E4742F}" destId="{8A8DC17B-1F0B-442D-A0CF-159715E3636C}" srcOrd="5" destOrd="0" presId="urn:microsoft.com/office/officeart/2005/8/layout/list1"/>
    <dgm:cxn modelId="{5510ABBF-7ED9-436F-A695-938EE531C335}" type="presParOf" srcId="{37543591-CED6-422F-A660-72B233E4742F}" destId="{D0E7D5B1-7585-4559-A878-1CE5FE4ECFED}" srcOrd="6" destOrd="0" presId="urn:microsoft.com/office/officeart/2005/8/layout/list1"/>
    <dgm:cxn modelId="{FDD335C4-5AF1-4A62-9052-5F1D461D94DE}" type="presParOf" srcId="{37543591-CED6-422F-A660-72B233E4742F}" destId="{C00C8350-2D56-4BF8-B12A-9B362EBEAF0C}" srcOrd="7" destOrd="0" presId="urn:microsoft.com/office/officeart/2005/8/layout/list1"/>
    <dgm:cxn modelId="{B59F468D-E8A3-490B-A66A-F0F437F0BA61}" type="presParOf" srcId="{37543591-CED6-422F-A660-72B233E4742F}" destId="{956752E0-EA21-4A81-B8F4-290E34DAA7A6}" srcOrd="8" destOrd="0" presId="urn:microsoft.com/office/officeart/2005/8/layout/list1"/>
    <dgm:cxn modelId="{A3DEBFFD-3640-45CA-BA53-96FBE8E7676B}" type="presParOf" srcId="{956752E0-EA21-4A81-B8F4-290E34DAA7A6}" destId="{155D796B-3F16-443E-836A-42A4BC7C5341}" srcOrd="0" destOrd="0" presId="urn:microsoft.com/office/officeart/2005/8/layout/list1"/>
    <dgm:cxn modelId="{5D01D406-BECC-4847-A7AD-284B87AB6CD3}" type="presParOf" srcId="{956752E0-EA21-4A81-B8F4-290E34DAA7A6}" destId="{31786ED2-39B1-4669-BE0D-2E1174CF3CF5}" srcOrd="1" destOrd="0" presId="urn:microsoft.com/office/officeart/2005/8/layout/list1"/>
    <dgm:cxn modelId="{CDB1ACAA-8A79-4ECF-91A1-CF7264533025}" type="presParOf" srcId="{37543591-CED6-422F-A660-72B233E4742F}" destId="{246304E2-1F6C-4E68-B7AA-093BFB95237C}" srcOrd="9" destOrd="0" presId="urn:microsoft.com/office/officeart/2005/8/layout/list1"/>
    <dgm:cxn modelId="{C10FFDE9-B6C8-415C-B069-4F5A6A09C64C}" type="presParOf" srcId="{37543591-CED6-422F-A660-72B233E4742F}" destId="{002312B9-2589-4695-BB53-BEE35B143301}" srcOrd="10" destOrd="0" presId="urn:microsoft.com/office/officeart/2005/8/layout/list1"/>
    <dgm:cxn modelId="{549211F6-FCF9-4865-883A-B57662E956B2}" type="presParOf" srcId="{37543591-CED6-422F-A660-72B233E4742F}" destId="{96423A68-2B09-4253-9A1A-FB45789E98E8}" srcOrd="11" destOrd="0" presId="urn:microsoft.com/office/officeart/2005/8/layout/list1"/>
    <dgm:cxn modelId="{323BE96F-3C01-44F7-B879-0EEBB291834C}" type="presParOf" srcId="{37543591-CED6-422F-A660-72B233E4742F}" destId="{3B9CF13E-9F9E-4213-BC2D-25A2C8941C79}" srcOrd="12" destOrd="0" presId="urn:microsoft.com/office/officeart/2005/8/layout/list1"/>
    <dgm:cxn modelId="{74667265-A57C-4062-A44D-E83B7767BA27}" type="presParOf" srcId="{3B9CF13E-9F9E-4213-BC2D-25A2C8941C79}" destId="{6595D951-7050-4CAF-8916-6E46B98EC3AB}" srcOrd="0" destOrd="0" presId="urn:microsoft.com/office/officeart/2005/8/layout/list1"/>
    <dgm:cxn modelId="{F3983BDA-C1E8-4D8A-B2B3-1155C463C227}" type="presParOf" srcId="{3B9CF13E-9F9E-4213-BC2D-25A2C8941C79}" destId="{9A5CDBB2-9999-4487-8CB5-CC9F62A70164}" srcOrd="1" destOrd="0" presId="urn:microsoft.com/office/officeart/2005/8/layout/list1"/>
    <dgm:cxn modelId="{5D33D15B-FFAE-4277-B717-60E7DD8468E7}" type="presParOf" srcId="{37543591-CED6-422F-A660-72B233E4742F}" destId="{C66D2255-75B2-400B-9E31-EA16FC42028B}" srcOrd="13" destOrd="0" presId="urn:microsoft.com/office/officeart/2005/8/layout/list1"/>
    <dgm:cxn modelId="{6091852B-C23F-4179-A8C1-F27E660EE4EB}" type="presParOf" srcId="{37543591-CED6-422F-A660-72B233E4742F}" destId="{5DE6832E-24EB-4ED2-8208-0FD891FC31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00211-09B9-449E-93DB-E53BDF121E4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A0875-505E-41D4-9C47-8708FAAEC6B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lv-LV" sz="1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38%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lv-LV" sz="1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EE</a:t>
          </a:r>
        </a:p>
      </dgm:t>
    </dgm:pt>
    <dgm:pt modelId="{ADEBDCA0-7DF8-432F-8547-9CA03F777CFA}" type="parTrans" cxnId="{664C61D7-2E17-41F8-8151-272D0D983107}">
      <dgm:prSet/>
      <dgm:spPr/>
      <dgm:t>
        <a:bodyPr/>
        <a:lstStyle/>
        <a:p>
          <a:endParaRPr lang="en-US" sz="10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BDC4EBF-0054-4692-A5B1-0261B99A4689}" type="sibTrans" cxnId="{664C61D7-2E17-41F8-8151-272D0D983107}">
      <dgm:prSet/>
      <dgm:spPr/>
      <dgm:t>
        <a:bodyPr/>
        <a:lstStyle/>
        <a:p>
          <a:endParaRPr lang="en-US" sz="10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7896C6F-82BE-4711-82B1-4A2229F8E0D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lv-LV" sz="1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36%</a:t>
          </a:r>
        </a:p>
        <a:p>
          <a:pPr>
            <a:spcAft>
              <a:spcPts val="0"/>
            </a:spcAft>
          </a:pPr>
          <a:r>
            <a:rPr lang="lv-LV" sz="1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LT</a:t>
          </a:r>
        </a:p>
      </dgm:t>
    </dgm:pt>
    <dgm:pt modelId="{FDCA41A2-95FC-4F81-BD70-D01E29A92A49}" type="parTrans" cxnId="{70196119-EB14-4A07-B7A8-41F2DC255A95}">
      <dgm:prSet/>
      <dgm:spPr/>
      <dgm:t>
        <a:bodyPr/>
        <a:lstStyle/>
        <a:p>
          <a:endParaRPr lang="en-US" sz="10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C80008A-3D28-437E-84D1-7FDF5827EC1E}" type="sibTrans" cxnId="{70196119-EB14-4A07-B7A8-41F2DC255A95}">
      <dgm:prSet/>
      <dgm:spPr/>
      <dgm:t>
        <a:bodyPr/>
        <a:lstStyle/>
        <a:p>
          <a:endParaRPr lang="en-US" sz="10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CE881E8-CF4F-4FE6-B388-01DA6E05505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lv-LV" sz="1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0%</a:t>
          </a:r>
        </a:p>
        <a:p>
          <a:pPr>
            <a:spcAft>
              <a:spcPts val="0"/>
            </a:spcAft>
          </a:pPr>
          <a:r>
            <a:rPr lang="lv-LV" sz="1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LV</a:t>
          </a:r>
        </a:p>
      </dgm:t>
    </dgm:pt>
    <dgm:pt modelId="{B3E4C32B-C3F6-4A2D-8C66-FAB4C235C2F2}" type="parTrans" cxnId="{6100AE05-7471-41D4-9B73-C657CAE73175}">
      <dgm:prSet/>
      <dgm:spPr/>
      <dgm:t>
        <a:bodyPr/>
        <a:lstStyle/>
        <a:p>
          <a:endParaRPr lang="en-US" sz="10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4F2194F-ABBD-4C56-B822-C561678EF217}" type="sibTrans" cxnId="{6100AE05-7471-41D4-9B73-C657CAE73175}">
      <dgm:prSet/>
      <dgm:spPr/>
      <dgm:t>
        <a:bodyPr/>
        <a:lstStyle/>
        <a:p>
          <a:endParaRPr lang="en-US" sz="10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E67871C-D138-4A19-A34B-87EF658D4030}" type="pres">
      <dgm:prSet presAssocID="{24B00211-09B9-449E-93DB-E53BDF121E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602D76-D31C-450E-957A-E3515E9979F7}" type="pres">
      <dgm:prSet presAssocID="{C2FA0875-505E-41D4-9C47-8708FAAEC6BD}" presName="root" presStyleCnt="0"/>
      <dgm:spPr/>
    </dgm:pt>
    <dgm:pt modelId="{A7B6468A-F563-4493-83B2-059232914419}" type="pres">
      <dgm:prSet presAssocID="{C2FA0875-505E-41D4-9C47-8708FAAEC6BD}" presName="rootComposite" presStyleCnt="0"/>
      <dgm:spPr/>
    </dgm:pt>
    <dgm:pt modelId="{BE1D0F8B-47BC-4006-BD88-5A757FE7D178}" type="pres">
      <dgm:prSet presAssocID="{C2FA0875-505E-41D4-9C47-8708FAAEC6BD}" presName="rootText" presStyleLbl="node1" presStyleIdx="0" presStyleCnt="3" custScaleY="284711"/>
      <dgm:spPr/>
      <dgm:t>
        <a:bodyPr/>
        <a:lstStyle/>
        <a:p>
          <a:endParaRPr lang="en-US"/>
        </a:p>
      </dgm:t>
    </dgm:pt>
    <dgm:pt modelId="{1C5C6C01-3591-457E-879A-FB1E7E2B4238}" type="pres">
      <dgm:prSet presAssocID="{C2FA0875-505E-41D4-9C47-8708FAAEC6BD}" presName="rootConnector" presStyleLbl="node1" presStyleIdx="0" presStyleCnt="3"/>
      <dgm:spPr/>
      <dgm:t>
        <a:bodyPr/>
        <a:lstStyle/>
        <a:p>
          <a:endParaRPr lang="en-US"/>
        </a:p>
      </dgm:t>
    </dgm:pt>
    <dgm:pt modelId="{741F09AD-E799-43CE-A5ED-B118ED401A33}" type="pres">
      <dgm:prSet presAssocID="{C2FA0875-505E-41D4-9C47-8708FAAEC6BD}" presName="childShape" presStyleCnt="0"/>
      <dgm:spPr/>
    </dgm:pt>
    <dgm:pt modelId="{951AD785-62D1-4CD7-9866-926A46750402}" type="pres">
      <dgm:prSet presAssocID="{87896C6F-82BE-4711-82B1-4A2229F8E0DC}" presName="root" presStyleCnt="0"/>
      <dgm:spPr/>
    </dgm:pt>
    <dgm:pt modelId="{8B109C31-EE0A-4539-8B7F-7E6D2E5B042A}" type="pres">
      <dgm:prSet presAssocID="{87896C6F-82BE-4711-82B1-4A2229F8E0DC}" presName="rootComposite" presStyleCnt="0"/>
      <dgm:spPr/>
    </dgm:pt>
    <dgm:pt modelId="{475D55C0-27AC-415B-B453-F85CF1A8322B}" type="pres">
      <dgm:prSet presAssocID="{87896C6F-82BE-4711-82B1-4A2229F8E0DC}" presName="rootText" presStyleLbl="node1" presStyleIdx="1" presStyleCnt="3" custScaleY="294334" custLinFactNeighborX="666" custLinFactNeighborY="-1997"/>
      <dgm:spPr/>
      <dgm:t>
        <a:bodyPr/>
        <a:lstStyle/>
        <a:p>
          <a:endParaRPr lang="en-US"/>
        </a:p>
      </dgm:t>
    </dgm:pt>
    <dgm:pt modelId="{7EB17D4B-ACBB-4EE9-B46C-192A58D66AF9}" type="pres">
      <dgm:prSet presAssocID="{87896C6F-82BE-4711-82B1-4A2229F8E0DC}" presName="rootConnector" presStyleLbl="node1" presStyleIdx="1" presStyleCnt="3"/>
      <dgm:spPr/>
      <dgm:t>
        <a:bodyPr/>
        <a:lstStyle/>
        <a:p>
          <a:endParaRPr lang="en-US"/>
        </a:p>
      </dgm:t>
    </dgm:pt>
    <dgm:pt modelId="{65E076D2-1E38-46B7-9CA8-64343B1D83D6}" type="pres">
      <dgm:prSet presAssocID="{87896C6F-82BE-4711-82B1-4A2229F8E0DC}" presName="childShape" presStyleCnt="0"/>
      <dgm:spPr/>
    </dgm:pt>
    <dgm:pt modelId="{B0625C8D-8C54-40CB-8521-F35A15CEFB40}" type="pres">
      <dgm:prSet presAssocID="{8CE881E8-CF4F-4FE6-B388-01DA6E055055}" presName="root" presStyleCnt="0"/>
      <dgm:spPr/>
    </dgm:pt>
    <dgm:pt modelId="{88B82DF3-DA42-455C-B6E3-5FB665E7088B}" type="pres">
      <dgm:prSet presAssocID="{8CE881E8-CF4F-4FE6-B388-01DA6E055055}" presName="rootComposite" presStyleCnt="0"/>
      <dgm:spPr/>
    </dgm:pt>
    <dgm:pt modelId="{DD4589BC-2F28-44EA-AD4F-B99ED8A69B1D}" type="pres">
      <dgm:prSet presAssocID="{8CE881E8-CF4F-4FE6-B388-01DA6E055055}" presName="rootText" presStyleLbl="node1" presStyleIdx="2" presStyleCnt="3" custScaleY="288936"/>
      <dgm:spPr/>
      <dgm:t>
        <a:bodyPr/>
        <a:lstStyle/>
        <a:p>
          <a:endParaRPr lang="en-US"/>
        </a:p>
      </dgm:t>
    </dgm:pt>
    <dgm:pt modelId="{4FDD0E9F-DD7D-4F0D-92FB-04D5AD51CBD2}" type="pres">
      <dgm:prSet presAssocID="{8CE881E8-CF4F-4FE6-B388-01DA6E055055}" presName="rootConnector" presStyleLbl="node1" presStyleIdx="2" presStyleCnt="3"/>
      <dgm:spPr/>
      <dgm:t>
        <a:bodyPr/>
        <a:lstStyle/>
        <a:p>
          <a:endParaRPr lang="en-US"/>
        </a:p>
      </dgm:t>
    </dgm:pt>
    <dgm:pt modelId="{85533DB7-BCA0-4346-859E-31BE80793A55}" type="pres">
      <dgm:prSet presAssocID="{8CE881E8-CF4F-4FE6-B388-01DA6E055055}" presName="childShape" presStyleCnt="0"/>
      <dgm:spPr/>
    </dgm:pt>
  </dgm:ptLst>
  <dgm:cxnLst>
    <dgm:cxn modelId="{A8B61117-178C-42C6-A555-E22E9DAECDEF}" type="presOf" srcId="{24B00211-09B9-449E-93DB-E53BDF121E4B}" destId="{3E67871C-D138-4A19-A34B-87EF658D4030}" srcOrd="0" destOrd="0" presId="urn:microsoft.com/office/officeart/2005/8/layout/hierarchy3"/>
    <dgm:cxn modelId="{D3BCF00F-5DA8-4E79-B13B-DEC0FF376E08}" type="presOf" srcId="{8CE881E8-CF4F-4FE6-B388-01DA6E055055}" destId="{DD4589BC-2F28-44EA-AD4F-B99ED8A69B1D}" srcOrd="0" destOrd="0" presId="urn:microsoft.com/office/officeart/2005/8/layout/hierarchy3"/>
    <dgm:cxn modelId="{70196119-EB14-4A07-B7A8-41F2DC255A95}" srcId="{24B00211-09B9-449E-93DB-E53BDF121E4B}" destId="{87896C6F-82BE-4711-82B1-4A2229F8E0DC}" srcOrd="1" destOrd="0" parTransId="{FDCA41A2-95FC-4F81-BD70-D01E29A92A49}" sibTransId="{5C80008A-3D28-437E-84D1-7FDF5827EC1E}"/>
    <dgm:cxn modelId="{B781A288-6776-4E5F-98AC-22FC2C05C972}" type="presOf" srcId="{87896C6F-82BE-4711-82B1-4A2229F8E0DC}" destId="{475D55C0-27AC-415B-B453-F85CF1A8322B}" srcOrd="0" destOrd="0" presId="urn:microsoft.com/office/officeart/2005/8/layout/hierarchy3"/>
    <dgm:cxn modelId="{4D66F92B-1311-41DD-B08C-3C8FD0C88F46}" type="presOf" srcId="{C2FA0875-505E-41D4-9C47-8708FAAEC6BD}" destId="{BE1D0F8B-47BC-4006-BD88-5A757FE7D178}" srcOrd="0" destOrd="0" presId="urn:microsoft.com/office/officeart/2005/8/layout/hierarchy3"/>
    <dgm:cxn modelId="{664C61D7-2E17-41F8-8151-272D0D983107}" srcId="{24B00211-09B9-449E-93DB-E53BDF121E4B}" destId="{C2FA0875-505E-41D4-9C47-8708FAAEC6BD}" srcOrd="0" destOrd="0" parTransId="{ADEBDCA0-7DF8-432F-8547-9CA03F777CFA}" sibTransId="{EBDC4EBF-0054-4692-A5B1-0261B99A4689}"/>
    <dgm:cxn modelId="{781719DD-455E-42F0-BADD-402EEB0C4ABD}" type="presOf" srcId="{C2FA0875-505E-41D4-9C47-8708FAAEC6BD}" destId="{1C5C6C01-3591-457E-879A-FB1E7E2B4238}" srcOrd="1" destOrd="0" presId="urn:microsoft.com/office/officeart/2005/8/layout/hierarchy3"/>
    <dgm:cxn modelId="{B1817534-4724-46A8-8BB9-3F56DD08B91A}" type="presOf" srcId="{8CE881E8-CF4F-4FE6-B388-01DA6E055055}" destId="{4FDD0E9F-DD7D-4F0D-92FB-04D5AD51CBD2}" srcOrd="1" destOrd="0" presId="urn:microsoft.com/office/officeart/2005/8/layout/hierarchy3"/>
    <dgm:cxn modelId="{6100AE05-7471-41D4-9B73-C657CAE73175}" srcId="{24B00211-09B9-449E-93DB-E53BDF121E4B}" destId="{8CE881E8-CF4F-4FE6-B388-01DA6E055055}" srcOrd="2" destOrd="0" parTransId="{B3E4C32B-C3F6-4A2D-8C66-FAB4C235C2F2}" sibTransId="{B4F2194F-ABBD-4C56-B822-C561678EF217}"/>
    <dgm:cxn modelId="{53CA4A03-00B1-4E38-8A06-151561EAADDF}" type="presOf" srcId="{87896C6F-82BE-4711-82B1-4A2229F8E0DC}" destId="{7EB17D4B-ACBB-4EE9-B46C-192A58D66AF9}" srcOrd="1" destOrd="0" presId="urn:microsoft.com/office/officeart/2005/8/layout/hierarchy3"/>
    <dgm:cxn modelId="{24A839CF-950F-42BD-B1C1-364B7D70F8D9}" type="presParOf" srcId="{3E67871C-D138-4A19-A34B-87EF658D4030}" destId="{37602D76-D31C-450E-957A-E3515E9979F7}" srcOrd="0" destOrd="0" presId="urn:microsoft.com/office/officeart/2005/8/layout/hierarchy3"/>
    <dgm:cxn modelId="{655C8F84-8F50-475D-A723-2EDB4A3866DA}" type="presParOf" srcId="{37602D76-D31C-450E-957A-E3515E9979F7}" destId="{A7B6468A-F563-4493-83B2-059232914419}" srcOrd="0" destOrd="0" presId="urn:microsoft.com/office/officeart/2005/8/layout/hierarchy3"/>
    <dgm:cxn modelId="{57D86D1C-33E3-44FA-971C-983E30983D48}" type="presParOf" srcId="{A7B6468A-F563-4493-83B2-059232914419}" destId="{BE1D0F8B-47BC-4006-BD88-5A757FE7D178}" srcOrd="0" destOrd="0" presId="urn:microsoft.com/office/officeart/2005/8/layout/hierarchy3"/>
    <dgm:cxn modelId="{2A3EF62B-D38D-479C-B1DE-2655A37A15B0}" type="presParOf" srcId="{A7B6468A-F563-4493-83B2-059232914419}" destId="{1C5C6C01-3591-457E-879A-FB1E7E2B4238}" srcOrd="1" destOrd="0" presId="urn:microsoft.com/office/officeart/2005/8/layout/hierarchy3"/>
    <dgm:cxn modelId="{BD42AD3C-084B-4EF9-BD53-88AC00E5FA90}" type="presParOf" srcId="{37602D76-D31C-450E-957A-E3515E9979F7}" destId="{741F09AD-E799-43CE-A5ED-B118ED401A33}" srcOrd="1" destOrd="0" presId="urn:microsoft.com/office/officeart/2005/8/layout/hierarchy3"/>
    <dgm:cxn modelId="{6D5799E8-15D9-4612-BA4F-7FB1A866A061}" type="presParOf" srcId="{3E67871C-D138-4A19-A34B-87EF658D4030}" destId="{951AD785-62D1-4CD7-9866-926A46750402}" srcOrd="1" destOrd="0" presId="urn:microsoft.com/office/officeart/2005/8/layout/hierarchy3"/>
    <dgm:cxn modelId="{8474CEA3-DD60-4BDC-B8D3-5E885695FC4F}" type="presParOf" srcId="{951AD785-62D1-4CD7-9866-926A46750402}" destId="{8B109C31-EE0A-4539-8B7F-7E6D2E5B042A}" srcOrd="0" destOrd="0" presId="urn:microsoft.com/office/officeart/2005/8/layout/hierarchy3"/>
    <dgm:cxn modelId="{D8468FFB-ECB4-4B92-8499-54450957FB27}" type="presParOf" srcId="{8B109C31-EE0A-4539-8B7F-7E6D2E5B042A}" destId="{475D55C0-27AC-415B-B453-F85CF1A8322B}" srcOrd="0" destOrd="0" presId="urn:microsoft.com/office/officeart/2005/8/layout/hierarchy3"/>
    <dgm:cxn modelId="{510D4750-3A17-430A-ABEF-95D6119A846C}" type="presParOf" srcId="{8B109C31-EE0A-4539-8B7F-7E6D2E5B042A}" destId="{7EB17D4B-ACBB-4EE9-B46C-192A58D66AF9}" srcOrd="1" destOrd="0" presId="urn:microsoft.com/office/officeart/2005/8/layout/hierarchy3"/>
    <dgm:cxn modelId="{A3D16790-B722-4CF6-8D44-563138C64BD4}" type="presParOf" srcId="{951AD785-62D1-4CD7-9866-926A46750402}" destId="{65E076D2-1E38-46B7-9CA8-64343B1D83D6}" srcOrd="1" destOrd="0" presId="urn:microsoft.com/office/officeart/2005/8/layout/hierarchy3"/>
    <dgm:cxn modelId="{021678C6-0992-43C5-9710-97F377411805}" type="presParOf" srcId="{3E67871C-D138-4A19-A34B-87EF658D4030}" destId="{B0625C8D-8C54-40CB-8521-F35A15CEFB40}" srcOrd="2" destOrd="0" presId="urn:microsoft.com/office/officeart/2005/8/layout/hierarchy3"/>
    <dgm:cxn modelId="{5B743CEC-E54A-4212-9B2F-E19CBB5E2CF3}" type="presParOf" srcId="{B0625C8D-8C54-40CB-8521-F35A15CEFB40}" destId="{88B82DF3-DA42-455C-B6E3-5FB665E7088B}" srcOrd="0" destOrd="0" presId="urn:microsoft.com/office/officeart/2005/8/layout/hierarchy3"/>
    <dgm:cxn modelId="{DBD3AFE2-3540-44F1-898D-E2ADD7BA3062}" type="presParOf" srcId="{88B82DF3-DA42-455C-B6E3-5FB665E7088B}" destId="{DD4589BC-2F28-44EA-AD4F-B99ED8A69B1D}" srcOrd="0" destOrd="0" presId="urn:microsoft.com/office/officeart/2005/8/layout/hierarchy3"/>
    <dgm:cxn modelId="{B50A198B-8FF6-407A-9631-CC1E2CA31FDD}" type="presParOf" srcId="{88B82DF3-DA42-455C-B6E3-5FB665E7088B}" destId="{4FDD0E9F-DD7D-4F0D-92FB-04D5AD51CBD2}" srcOrd="1" destOrd="0" presId="urn:microsoft.com/office/officeart/2005/8/layout/hierarchy3"/>
    <dgm:cxn modelId="{BE170593-A173-4192-BD28-6402D0EBE6C9}" type="presParOf" srcId="{B0625C8D-8C54-40CB-8521-F35A15CEFB40}" destId="{85533DB7-BCA0-4346-859E-31BE80793A5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7114-07FF-4E1C-8DD1-033E0CDA1B45}">
      <dsp:nvSpPr>
        <dsp:cNvPr id="0" name=""/>
        <dsp:cNvSpPr/>
      </dsp:nvSpPr>
      <dsp:spPr>
        <a:xfrm>
          <a:off x="0" y="764918"/>
          <a:ext cx="10236072" cy="428400"/>
        </a:xfrm>
        <a:prstGeom prst="rect">
          <a:avLst/>
        </a:prstGeom>
        <a:solidFill>
          <a:srgbClr val="012269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911A3-2376-44AA-B6E9-006850C6FB94}">
      <dsp:nvSpPr>
        <dsp:cNvPr id="0" name=""/>
        <dsp:cNvSpPr/>
      </dsp:nvSpPr>
      <dsp:spPr>
        <a:xfrm>
          <a:off x="464321" y="107111"/>
          <a:ext cx="9763174" cy="90872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0829" tIns="0" rIns="270829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Turpināsim attīstīt ar kaimiņvalstīm konkurētspējīgu kapitāla tirgu, paplašinot uzņēmumu pieeju finansējumam un investīciju iespējas ieguldījumiem Latvijas tautsaimniecībā </a:t>
          </a:r>
          <a:r>
            <a:rPr lang="lv-LV" sz="1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(deklarācijas 125.punkts)</a:t>
          </a:r>
        </a:p>
      </dsp:txBody>
      <dsp:txXfrm>
        <a:off x="508681" y="151471"/>
        <a:ext cx="9674454" cy="820006"/>
      </dsp:txXfrm>
    </dsp:sp>
    <dsp:sp modelId="{D0E7D5B1-7585-4559-A878-1CE5FE4ECFED}">
      <dsp:nvSpPr>
        <dsp:cNvPr id="0" name=""/>
        <dsp:cNvSpPr/>
      </dsp:nvSpPr>
      <dsp:spPr>
        <a:xfrm>
          <a:off x="0" y="1991965"/>
          <a:ext cx="10236072" cy="428400"/>
        </a:xfrm>
        <a:prstGeom prst="rect">
          <a:avLst/>
        </a:prstGeom>
        <a:solidFill>
          <a:srgbClr val="012269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F0C0B-DE59-4EFF-90F2-6FA5FCC60BC1}">
      <dsp:nvSpPr>
        <dsp:cNvPr id="0" name=""/>
        <dsp:cNvSpPr/>
      </dsp:nvSpPr>
      <dsp:spPr>
        <a:xfrm>
          <a:off x="472897" y="1285118"/>
          <a:ext cx="9763174" cy="95776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0829" tIns="0" rIns="270829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Ieviesīsim augstus pārvaldības standartus valsts kapitālsabiedrībās</a:t>
          </a: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lv-LV" sz="1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(deklarācijas 126.punkts)</a:t>
          </a:r>
        </a:p>
      </dsp:txBody>
      <dsp:txXfrm>
        <a:off x="519651" y="1331872"/>
        <a:ext cx="9669666" cy="864258"/>
      </dsp:txXfrm>
    </dsp:sp>
    <dsp:sp modelId="{002312B9-2589-4695-BB53-BEE35B143301}">
      <dsp:nvSpPr>
        <dsp:cNvPr id="0" name=""/>
        <dsp:cNvSpPr/>
      </dsp:nvSpPr>
      <dsp:spPr>
        <a:xfrm>
          <a:off x="0" y="3199319"/>
          <a:ext cx="10236072" cy="428400"/>
        </a:xfrm>
        <a:prstGeom prst="rect">
          <a:avLst/>
        </a:prstGeom>
        <a:solidFill>
          <a:srgbClr val="012269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86ED2-39B1-4669-BE0D-2E1174CF3CF5}">
      <dsp:nvSpPr>
        <dsp:cNvPr id="0" name=""/>
        <dsp:cNvSpPr/>
      </dsp:nvSpPr>
      <dsp:spPr>
        <a:xfrm>
          <a:off x="486813" y="2512165"/>
          <a:ext cx="9745795" cy="93807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0829" tIns="0" rIns="270829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Valsts stratēģiskos aktīvus un kritisko infrastruktūru paturēsim valsts kontrolē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(deklarācijas 125.punkts)</a:t>
          </a:r>
        </a:p>
      </dsp:txBody>
      <dsp:txXfrm>
        <a:off x="532606" y="2557958"/>
        <a:ext cx="9654209" cy="846488"/>
      </dsp:txXfrm>
    </dsp:sp>
    <dsp:sp modelId="{5DE6832E-24EB-4ED2-8208-0FD891FC317D}">
      <dsp:nvSpPr>
        <dsp:cNvPr id="0" name=""/>
        <dsp:cNvSpPr/>
      </dsp:nvSpPr>
      <dsp:spPr>
        <a:xfrm>
          <a:off x="0" y="4371445"/>
          <a:ext cx="10236072" cy="428400"/>
        </a:xfrm>
        <a:prstGeom prst="rect">
          <a:avLst/>
        </a:prstGeom>
        <a:solidFill>
          <a:srgbClr val="012269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CDBB2-9999-4487-8CB5-CC9F62A70164}">
      <dsp:nvSpPr>
        <dsp:cNvPr id="0" name=""/>
        <dsp:cNvSpPr/>
      </dsp:nvSpPr>
      <dsp:spPr>
        <a:xfrm>
          <a:off x="489821" y="3736933"/>
          <a:ext cx="9746250" cy="90284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0829" tIns="0" rIns="270829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Atsevišķos gadījumos, ja tas nepieciešams kapitāla piesaistei un uzņēmuma attīstības nodrošināšanai, izmantosim tādus finanšu instrumentus, kas sekmē tautsaimniecības attīstību </a:t>
          </a:r>
          <a:r>
            <a:rPr lang="lv-LV" sz="1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(deklarācijas 125.punkts)</a:t>
          </a:r>
        </a:p>
      </dsp:txBody>
      <dsp:txXfrm>
        <a:off x="533894" y="3781006"/>
        <a:ext cx="9658104" cy="814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D0F8B-47BC-4006-BD88-5A757FE7D178}">
      <dsp:nvSpPr>
        <dsp:cNvPr id="0" name=""/>
        <dsp:cNvSpPr/>
      </dsp:nvSpPr>
      <dsp:spPr>
        <a:xfrm>
          <a:off x="192" y="85462"/>
          <a:ext cx="450527" cy="641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v-LV" sz="1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38%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v-LV" sz="1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EE</a:t>
          </a:r>
        </a:p>
      </dsp:txBody>
      <dsp:txXfrm>
        <a:off x="13387" y="98657"/>
        <a:ext cx="424137" cy="614960"/>
      </dsp:txXfrm>
    </dsp:sp>
    <dsp:sp modelId="{475D55C0-27AC-415B-B453-F85CF1A8322B}">
      <dsp:nvSpPr>
        <dsp:cNvPr id="0" name=""/>
        <dsp:cNvSpPr/>
      </dsp:nvSpPr>
      <dsp:spPr>
        <a:xfrm>
          <a:off x="566351" y="80964"/>
          <a:ext cx="450527" cy="663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v-LV" sz="1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36%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v-LV" sz="1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LT</a:t>
          </a:r>
        </a:p>
      </dsp:txBody>
      <dsp:txXfrm>
        <a:off x="579546" y="94159"/>
        <a:ext cx="424137" cy="636637"/>
      </dsp:txXfrm>
    </dsp:sp>
    <dsp:sp modelId="{DD4589BC-2F28-44EA-AD4F-B99ED8A69B1D}">
      <dsp:nvSpPr>
        <dsp:cNvPr id="0" name=""/>
        <dsp:cNvSpPr/>
      </dsp:nvSpPr>
      <dsp:spPr>
        <a:xfrm>
          <a:off x="1126510" y="85462"/>
          <a:ext cx="450527" cy="65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v-LV" sz="10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0%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lv-LV" sz="1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LV</a:t>
          </a:r>
        </a:p>
      </dsp:txBody>
      <dsp:txXfrm>
        <a:off x="1139705" y="98657"/>
        <a:ext cx="424137" cy="62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4FEE9-D8D4-46DA-ADD1-E5F7A1ED2619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B0598-7CBE-416E-9E29-5380DA23F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4100-7EBC-1A03-B680-C27B98DCC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D31E0-40A7-738C-F5A5-C599A5421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00D7D-79C4-280F-66EB-9ECAC91F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0259-F2F8-4FEB-25A7-AFD99B80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4D097-64AB-C9D1-573A-BB21AAF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749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2636-67D5-577B-2CB5-4D9B489A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2BEC1-FE3A-7BD6-A5E7-46C683D57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54004-84A4-2847-0123-EE53C044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596B2-195F-A0C1-22E6-87D367CC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05F45-96F5-AC3A-EDA1-52213075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849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FFD17-62EC-D7C4-50C0-C016E469B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2FBCF-CDED-DBC3-F1C4-37A67508F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16786-5F7B-CAC9-E264-47ADBB5E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71C89-584D-F8F7-91DE-04E5C30F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DA6-1103-45E7-AACB-5164B3D9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958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32" y="1"/>
            <a:ext cx="3778135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32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9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3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2" y="6324600"/>
            <a:ext cx="4721076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223478" y="6324600"/>
            <a:ext cx="562124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B582915-0310-4CDD-9A79-BDC3E59340E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9228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32" y="0"/>
            <a:ext cx="3778135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6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56E1-AA48-9CD8-B520-85C84BDB8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9CAA-8B91-6AD6-0C0E-1D12BEC4A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3F40-DEAC-B34A-F8FD-6FCD47B9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FA23-BA48-5223-90E4-7C8F71BC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ED46-554F-1D81-E6EA-EB22AB89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570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6101-17CB-8582-C5C0-ADEFAF26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62173-E437-A622-03DA-0FD85698E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49D-B045-02DF-940C-60338FEC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FFCE8-D19F-4528-D4AC-DA60E511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B058-F9C3-DD18-8FD0-1105D0E7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34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3AD-0F7B-124A-37AB-D92A7CF7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09053-DE30-894B-4D81-42001FAE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F01BC-02E8-8459-C347-62F8123A0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7AFE8-2C8C-56D8-0FCB-EB2889C0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A88B8-2CCD-A293-F089-6667794F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2AE84-D12B-1114-F635-CC4AE20C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399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61C4-9944-125A-06A1-B786EBACF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3B250-4317-9A3B-A96B-9F6AC6772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8BAA2-E3D4-3C7C-04A3-7B612195D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AF6B9-8D22-2E30-1628-69531608B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1C0F5-D186-1052-4B6C-32B080D2B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4DB92-0B7C-79AA-8CF3-ECBE41B8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F5CC6-04BD-0C34-E682-A887DD1C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A4F56A-FFB8-CA2D-F181-8E9BF0A5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94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625-D607-C81C-5027-2AE134BF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255F5-BC04-48EC-A815-9DF2A076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93954-EECE-BBE4-75F2-9A8120C6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7BB9A-4A8B-F9F7-9DAE-B8166148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768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10F65-F246-83C3-4C47-7EBD181E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D754A-9289-07EF-595D-69E7C84F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9BBA1-0223-0C71-B571-B186A9B8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177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3F77-B584-128C-8A7E-FC2F6BF4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6C41-D09A-41A7-D793-25F6FC4F0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BBD14-41CF-F54B-E9DB-A2E1209B8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83EE3-CED2-3D3B-F56F-6FE45DC4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43E5F-3AC3-79EB-77FD-B90E834C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236AE-2092-19F4-0852-9E50942E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24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B868-9AF4-44DF-D149-D377F48E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81D4E-3A06-3730-F476-FB23F75BA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009A-CB18-9654-EEF5-FAE9316B3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894FA-78AD-6FE4-AB37-7FEDF84C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0F2E1-D476-1747-5BBD-A6749ACF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54969-7E1E-9995-A01E-6F943E3D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509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ADC97-E3EA-D7BF-6657-5B224AC7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4B8FA-62C8-AC3F-5922-A55EB318F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CDE13-5599-5FB9-2FA4-A1DEED27F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0C10D-0199-84B8-0DC6-21C058041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20149-9932-B905-8129-CE497A966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FCBE-2057-4101-993E-17DDA4A2CF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401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sci.com/our-solutions/indexes/market-classification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stskapitals.gov.lv/lv/petijumi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krajobligacijas.lv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mf.org/?sk=F8032E80-B36C-43B1-AC26-493C5B1CD33B&amp;sId=148589403736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ata.imf.org/?sk=F8032E80-B36C-43B1-AC26-493C5B1CD33B&amp;sId=148112714147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7" Type="http://schemas.openxmlformats.org/officeDocument/2006/relationships/diagramData" Target="../diagrams/data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11" Type="http://schemas.microsoft.com/office/2007/relationships/diagramDrawing" Target="../diagrams/drawing2.xml"/><Relationship Id="rId5" Type="http://schemas.openxmlformats.org/officeDocument/2006/relationships/chart" Target="../charts/chart4.xml"/><Relationship Id="rId10" Type="http://schemas.openxmlformats.org/officeDocument/2006/relationships/diagramColors" Target="../diagrams/colors2.xml"/><Relationship Id="rId4" Type="http://schemas.openxmlformats.org/officeDocument/2006/relationships/chart" Target="../charts/chart3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09800" y="3516923"/>
            <a:ext cx="7777480" cy="1500553"/>
          </a:xfrm>
        </p:spPr>
        <p:txBody>
          <a:bodyPr>
            <a:normAutofit/>
          </a:bodyPr>
          <a:lstStyle/>
          <a:p>
            <a:r>
              <a:rPr lang="lv-LV" altLang="lv-LV" dirty="0"/>
              <a:t>Kapitāla tirgus aktivizēšana ekonomikas transformācijas veicināšanai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lv-LV" dirty="0"/>
              <a:t>Saeimas Ilgtspējīgas </a:t>
            </a:r>
            <a:r>
              <a:rPr lang="lv-LV" altLang="lv-LV"/>
              <a:t>attīstības komisijas sēde</a:t>
            </a:r>
            <a:endParaRPr lang="lv-LV" altLang="lv-LV" dirty="0"/>
          </a:p>
          <a:p>
            <a:r>
              <a:rPr lang="lv-LV" altLang="lv-LV" dirty="0"/>
              <a:t> 2023.gada 7. jūnijs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59C5-FF59-66BB-B783-130242DD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492" y="222032"/>
            <a:ext cx="8128000" cy="1036642"/>
          </a:xfrm>
        </p:spPr>
        <p:txBody>
          <a:bodyPr>
            <a:normAutofit fontScale="90000"/>
          </a:bodyPr>
          <a:lstStyle/>
          <a:p>
            <a:r>
              <a:rPr lang="lv-LV" dirty="0">
                <a:cs typeface="Times New Roman" panose="02020603050405020304" pitchFamily="18" charset="0"/>
              </a:rPr>
              <a:t>Latvijas kapitāla tirgus novērtējums kapitāla tirgus attīstības indeksā</a:t>
            </a:r>
            <a:br>
              <a:rPr lang="lv-LV" dirty="0">
                <a:cs typeface="Times New Roman" panose="02020603050405020304" pitchFamily="18" charset="0"/>
              </a:rPr>
            </a:br>
            <a:r>
              <a:rPr lang="lv-LV" i="1" dirty="0">
                <a:cs typeface="Times New Roman" panose="02020603050405020304" pitchFamily="18" charset="0"/>
              </a:rPr>
              <a:t/>
            </a:r>
            <a:br>
              <a:rPr lang="lv-LV" i="1" dirty="0">
                <a:cs typeface="Times New Roman" panose="02020603050405020304" pitchFamily="18" charset="0"/>
              </a:rPr>
            </a:br>
            <a:r>
              <a:rPr lang="lv-LV" sz="1600" i="1" dirty="0">
                <a:solidFill>
                  <a:srgbClr val="FF0000"/>
                </a:solidFill>
                <a:cs typeface="Times New Roman" panose="02020603050405020304" pitchFamily="18" charset="0"/>
              </a:rPr>
              <a:t>Nepietiekams lielo uzņēmumu skaits ir trūkstošais elements Latvijas kvalifikācijai kā </a:t>
            </a:r>
            <a:r>
              <a:rPr lang="lv-LV" sz="16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robežtirgum</a:t>
            </a:r>
            <a:endParaRPr lang="lv-LV" sz="1600" i="1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5AE7B-3AAB-5921-179B-B4533366B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r"/>
            <a:r>
              <a:rPr lang="lv-LV" sz="800" dirty="0">
                <a:cs typeface="Times New Roman" panose="02020603050405020304" pitchFamily="18" charset="0"/>
              </a:rPr>
              <a:t>Avots: MSCI tirgu klasifikācija, 2022 </a:t>
            </a:r>
          </a:p>
          <a:p>
            <a:pPr algn="r"/>
            <a:r>
              <a:rPr lang="en-GB" sz="800" dirty="0">
                <a:solidFill>
                  <a:srgbClr val="0563C1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https://www.msci.com/our-solutions/indexes/market-classification</a:t>
            </a:r>
            <a:endParaRPr lang="lv-LV" sz="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C72A034-9521-8EFA-A69D-6BE701EF7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956139"/>
              </p:ext>
            </p:extLst>
          </p:nvPr>
        </p:nvGraphicFramePr>
        <p:xfrm>
          <a:off x="3008701" y="1753848"/>
          <a:ext cx="7933759" cy="43639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9379">
                  <a:extLst>
                    <a:ext uri="{9D8B030D-6E8A-4147-A177-3AD203B41FA5}">
                      <a16:colId xmlns:a16="http://schemas.microsoft.com/office/drawing/2014/main" val="385474510"/>
                    </a:ext>
                  </a:extLst>
                </a:gridCol>
                <a:gridCol w="1666095">
                  <a:extLst>
                    <a:ext uri="{9D8B030D-6E8A-4147-A177-3AD203B41FA5}">
                      <a16:colId xmlns:a16="http://schemas.microsoft.com/office/drawing/2014/main" val="796851502"/>
                    </a:ext>
                  </a:extLst>
                </a:gridCol>
                <a:gridCol w="1666095">
                  <a:extLst>
                    <a:ext uri="{9D8B030D-6E8A-4147-A177-3AD203B41FA5}">
                      <a16:colId xmlns:a16="http://schemas.microsoft.com/office/drawing/2014/main" val="1925636104"/>
                    </a:ext>
                  </a:extLst>
                </a:gridCol>
                <a:gridCol w="1666095">
                  <a:extLst>
                    <a:ext uri="{9D8B030D-6E8A-4147-A177-3AD203B41FA5}">
                      <a16:colId xmlns:a16="http://schemas.microsoft.com/office/drawing/2014/main" val="1294036178"/>
                    </a:ext>
                  </a:extLst>
                </a:gridCol>
                <a:gridCol w="1666095">
                  <a:extLst>
                    <a:ext uri="{9D8B030D-6E8A-4147-A177-3AD203B41FA5}">
                      <a16:colId xmlns:a16="http://schemas.microsoft.com/office/drawing/2014/main" val="3143780820"/>
                    </a:ext>
                  </a:extLst>
                </a:gridCol>
              </a:tblGrid>
              <a:tr h="523461"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MSCI klasifikācija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Esošais Latvijas rādītājs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Robežtirgus</a:t>
                      </a:r>
                      <a:endParaRPr lang="lv-LV" sz="1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8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800" i="1" noProof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frontier market</a:t>
                      </a:r>
                      <a:r>
                        <a:rPr lang="lv-LV" sz="8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Attīstības tirgus</a:t>
                      </a:r>
                    </a:p>
                    <a:p>
                      <a:pPr algn="ctr"/>
                      <a:r>
                        <a:rPr lang="en-US" sz="800" i="1" noProof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(emerging market)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Attīstīts tirgus</a:t>
                      </a:r>
                    </a:p>
                    <a:p>
                      <a:pPr algn="ctr"/>
                      <a:r>
                        <a:rPr lang="en-US" sz="800" i="1" noProof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(Developed market)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2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Ekonomiskā attīstība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lv-LV" sz="2000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lv-LV" sz="20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Nav prasību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Nav prasību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NKI </a:t>
                      </a:r>
                      <a:r>
                        <a:rPr lang="lv-LV" sz="12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</a:t>
                      </a:r>
                      <a:r>
                        <a:rPr lang="lv-LV" sz="1200" i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capita</a:t>
                      </a:r>
                      <a:r>
                        <a:rPr lang="lv-LV" sz="12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25% virs PB augstu ienākumu sliekšņa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19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Tirgus apjoma un likviditātes prasības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Vismaz </a:t>
                      </a:r>
                      <a:r>
                        <a:rPr lang="lv-LV" sz="1200" b="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uzņēmumi</a:t>
                      </a:r>
                      <a:r>
                        <a:rPr lang="lv-LV" sz="1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ar kapitalizāciju virs 1 miljardu USD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Vismaz</a:t>
                      </a:r>
                      <a:r>
                        <a:rPr lang="lv-LV" sz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 uzņēmumi </a:t>
                      </a: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kapitalizāciju virs 2 miljardu USD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Vismaz </a:t>
                      </a:r>
                      <a:r>
                        <a:rPr lang="lv-LV" sz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uzņēmumi</a:t>
                      </a: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ar kapitalizāciju virs 4 miljardiem USD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18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Tirgus pieejamības kritēriji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solidFill>
                            <a:srgbClr val="00B05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lv-LV" sz="20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Minimāli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Augsti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Ļoti augsti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01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 dalībvalstu novērtējums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Latvija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Lietuva, Igaunija</a:t>
                      </a:r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Horvātija, Rumānija, Slovēnija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Polija, Čehija, Ungārija, Grieķija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Austrija, Beļģija, Dānija, Somija, Francija, Vācija, Īrija, Itālija, Nīderlande, Portugāle, Spānija, Zviedrija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77722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C96BD-A5E8-4F4A-D0F4-4BF8AC9E9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CA7052-8C64-8A8F-DF18-18343AF886E7}"/>
              </a:ext>
            </a:extLst>
          </p:cNvPr>
          <p:cNvSpPr/>
          <p:nvPr/>
        </p:nvSpPr>
        <p:spPr>
          <a:xfrm>
            <a:off x="5312228" y="3426823"/>
            <a:ext cx="679269" cy="220212"/>
          </a:xfrm>
          <a:prstGeom prst="rightArrow">
            <a:avLst>
              <a:gd name="adj1" fmla="val 59438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E8DAFE-8A67-62D4-FD43-A24DE67C2554}"/>
              </a:ext>
            </a:extLst>
          </p:cNvPr>
          <p:cNvSpPr txBox="1"/>
          <p:nvPr/>
        </p:nvSpPr>
        <p:spPr>
          <a:xfrm>
            <a:off x="526773" y="2377551"/>
            <a:ext cx="2196547" cy="33547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lv-LV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sz="12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Indeksi ir atslēga </a:t>
            </a:r>
            <a:r>
              <a:rPr lang="lv-LV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daudziem starptautiskiem investoriem</a:t>
            </a:r>
          </a:p>
          <a:p>
            <a:pPr algn="just"/>
            <a:endParaRPr lang="lv-LV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Esošais tirgus kapitalizācijas apjoms </a:t>
            </a:r>
            <a:r>
              <a:rPr lang="lv-LV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neatbilst ekonomikas attīstības līmenim</a:t>
            </a:r>
            <a:endParaRPr lang="lv-LV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Esamība indeksā nozīmē </a:t>
            </a:r>
            <a:r>
              <a:rPr lang="lv-LV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pieaugošu skaitu pasīvo investoru, </a:t>
            </a:r>
            <a:r>
              <a:rPr lang="lv-LV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kuru ieguldījumu stratēģija piesaistīta indeksam</a:t>
            </a:r>
          </a:p>
          <a:p>
            <a:pPr algn="just"/>
            <a:endParaRPr lang="lv-LV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Lielāka investoru bāze </a:t>
            </a:r>
            <a:r>
              <a:rPr lang="lv-LV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padara konkrēto tirgu pievilcīgāku </a:t>
            </a:r>
            <a:r>
              <a:rPr lang="lv-LV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uzņēmumiem no kapitāla piesaistes viedokļa</a:t>
            </a:r>
            <a:endParaRPr lang="en-GB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335FC-3D42-49BB-8496-596FBF135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395" y="2932892"/>
            <a:ext cx="3322204" cy="12080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736C-D961-4D6D-AE94-F2632301DD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10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7125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F86E-B400-4CE0-9F7F-E3A6A34A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Lielu kapitālsabiedrību IPO var dot būtisku ieguldījumu akciju tirgus attīstībai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4FFC753-D716-4C6D-9F17-4FC635A58AB2}"/>
              </a:ext>
            </a:extLst>
          </p:cNvPr>
          <p:cNvSpPr txBox="1">
            <a:spLocks/>
          </p:cNvSpPr>
          <p:nvPr/>
        </p:nvSpPr>
        <p:spPr>
          <a:xfrm>
            <a:off x="2541325" y="5887849"/>
            <a:ext cx="7426558" cy="970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lv-LV" dirty="0">
                <a:cs typeface="Times New Roman" panose="02020603050405020304" pitchFamily="18" charset="0"/>
              </a:rPr>
              <a:t>Aprēķins bāzes scenārijā balstīts uz pieņēmumu, ka 2023.-2027. gadā akciju cenu indekss pieaug gadā par 3.4%, kas atbilst vidējam akciju cenu indeksa pieaugumam pēdējo 5 gadu laikā (2018.-2022.g.);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lv-LV" dirty="0">
                <a:cs typeface="Times New Roman" panose="02020603050405020304" pitchFamily="18" charset="0"/>
              </a:rPr>
              <a:t>* - aprēķinā iekļautas vairākas valsts un pašvaldību kapitālsabiedrības, kas potenciāli varētu ienākt biržā;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lv-LV" dirty="0">
                <a:cs typeface="Times New Roman" panose="02020603050405020304" pitchFamily="18" charset="0"/>
              </a:rPr>
              <a:t>** - aprēķinā papildus iekļauta divu kapitālsabiedrību ar kapitalizāciju 1 mljrd. IPO.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5A5F0D-4822-4D56-9B51-705975D30193}"/>
              </a:ext>
            </a:extLst>
          </p:cNvPr>
          <p:cNvSpPr/>
          <p:nvPr/>
        </p:nvSpPr>
        <p:spPr>
          <a:xfrm>
            <a:off x="276133" y="2053701"/>
            <a:ext cx="2138593" cy="35256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 tirgū neienāk jauni tirgus dalībnieki</a:t>
            </a: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nevar sagaidīt būtisku izaugsmi</a:t>
            </a:r>
          </a:p>
          <a:p>
            <a:pPr algn="just"/>
            <a:endParaRPr lang="lv-LV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Vairāku lielu kapitālsabiedrību ienākšana tirgū </a:t>
            </a:r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dotu iespēju </a:t>
            </a: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būtiski palielināt kapitalizāciju</a:t>
            </a:r>
          </a:p>
          <a:p>
            <a:pPr algn="just"/>
            <a:endParaRPr lang="lv-LV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Lai sasniegtu «</a:t>
            </a:r>
            <a:r>
              <a:rPr lang="lv-LV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robežtirgus</a:t>
            </a: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indeksa līmeni, </a:t>
            </a:r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nepieciešamas vēl augstākas ambīcijas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C57925-7169-404A-B0C8-F9B1B9319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079158"/>
              </p:ext>
            </p:extLst>
          </p:nvPr>
        </p:nvGraphicFramePr>
        <p:xfrm>
          <a:off x="2891328" y="1417642"/>
          <a:ext cx="7426558" cy="447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A097D-93D6-4F53-ABDD-E6CEA2986B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11</a:t>
            </a:fld>
            <a:endParaRPr lang="en-US" alt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2BBD4-B75E-42B0-A895-F8E78C111E63}"/>
              </a:ext>
            </a:extLst>
          </p:cNvPr>
          <p:cNvSpPr txBox="1"/>
          <p:nvPr/>
        </p:nvSpPr>
        <p:spPr>
          <a:xfrm>
            <a:off x="8534400" y="64304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Avots: Nasdaq, </a:t>
            </a:r>
            <a:r>
              <a:rPr lang="lv-LV" sz="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Eurostat</a:t>
            </a:r>
            <a:r>
              <a:rPr lang="lv-LV" sz="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dati</a:t>
            </a:r>
            <a:r>
              <a:rPr lang="lv-LV" dirty="0"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FDFF35-33A2-4BEE-8CDA-D0C8FF2BFFF3}"/>
              </a:ext>
            </a:extLst>
          </p:cNvPr>
          <p:cNvGrpSpPr/>
          <p:nvPr/>
        </p:nvGrpSpPr>
        <p:grpSpPr>
          <a:xfrm>
            <a:off x="10391452" y="955139"/>
            <a:ext cx="1562712" cy="4956636"/>
            <a:chOff x="10376561" y="748038"/>
            <a:chExt cx="1562712" cy="49566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C83685-264E-47F7-B44F-1A47C5A92B81}"/>
                </a:ext>
              </a:extLst>
            </p:cNvPr>
            <p:cNvSpPr txBox="1"/>
            <p:nvPr/>
          </p:nvSpPr>
          <p:spPr>
            <a:xfrm>
              <a:off x="10387173" y="1020035"/>
              <a:ext cx="4767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800" b="1" dirty="0">
                  <a:latin typeface="Verdana" panose="020B0604030504040204" pitchFamily="34" charset="0"/>
                  <a:ea typeface="Verdana" panose="020B0604030504040204" pitchFamily="34" charset="0"/>
                </a:rPr>
                <a:t>193</a:t>
              </a:r>
              <a:endParaRPr lang="en-GB" sz="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3AF367-3C0E-4A8B-97E3-DF8498C2E77D}"/>
                </a:ext>
              </a:extLst>
            </p:cNvPr>
            <p:cNvSpPr txBox="1"/>
            <p:nvPr/>
          </p:nvSpPr>
          <p:spPr>
            <a:xfrm>
              <a:off x="10387550" y="1377574"/>
              <a:ext cx="4767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800" b="1" dirty="0">
                  <a:latin typeface="Verdana" panose="020B0604030504040204" pitchFamily="34" charset="0"/>
                  <a:ea typeface="Verdana" panose="020B0604030504040204" pitchFamily="34" charset="0"/>
                </a:rPr>
                <a:t>116</a:t>
              </a:r>
              <a:endParaRPr lang="en-GB" sz="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727B8D-3E9C-4983-B63D-FE3B46CB5171}"/>
                </a:ext>
              </a:extLst>
            </p:cNvPr>
            <p:cNvSpPr txBox="1"/>
            <p:nvPr/>
          </p:nvSpPr>
          <p:spPr>
            <a:xfrm>
              <a:off x="10404227" y="3880828"/>
              <a:ext cx="4767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800" b="1" dirty="0">
                  <a:latin typeface="Verdana" panose="020B0604030504040204" pitchFamily="34" charset="0"/>
                  <a:ea typeface="Verdana" panose="020B0604030504040204" pitchFamily="34" charset="0"/>
                </a:rPr>
                <a:t>19</a:t>
              </a:r>
              <a:endParaRPr lang="en-GB" sz="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54C53AF-40E2-4958-ADCA-D1E4974D1A12}"/>
                </a:ext>
              </a:extLst>
            </p:cNvPr>
            <p:cNvGrpSpPr/>
            <p:nvPr/>
          </p:nvGrpSpPr>
          <p:grpSpPr>
            <a:xfrm>
              <a:off x="10421716" y="748038"/>
              <a:ext cx="1025234" cy="4956636"/>
              <a:chOff x="10421716" y="748038"/>
              <a:chExt cx="1025234" cy="495663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DE474F4-CEBA-4BF5-B77F-1F250437CF7A}"/>
                  </a:ext>
                </a:extLst>
              </p:cNvPr>
              <p:cNvGrpSpPr/>
              <p:nvPr/>
            </p:nvGrpSpPr>
            <p:grpSpPr>
              <a:xfrm>
                <a:off x="10685645" y="986496"/>
                <a:ext cx="390617" cy="4718178"/>
                <a:chOff x="10901775" y="1554907"/>
                <a:chExt cx="390617" cy="4718178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E1DE2BA4-6B34-4971-94C4-8E6D49F95C98}"/>
                    </a:ext>
                  </a:extLst>
                </p:cNvPr>
                <p:cNvSpPr/>
                <p:nvPr/>
              </p:nvSpPr>
              <p:spPr>
                <a:xfrm>
                  <a:off x="10901775" y="5903753"/>
                  <a:ext cx="390617" cy="369332"/>
                </a:xfrm>
                <a:prstGeom prst="ellipse">
                  <a:avLst/>
                </a:prstGeom>
                <a:solidFill>
                  <a:srgbClr val="C57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80C8423-FD30-47E1-B784-4E8021A5793E}"/>
                    </a:ext>
                  </a:extLst>
                </p:cNvPr>
                <p:cNvSpPr/>
                <p:nvPr/>
              </p:nvSpPr>
              <p:spPr>
                <a:xfrm>
                  <a:off x="11011697" y="5165105"/>
                  <a:ext cx="170779" cy="914400"/>
                </a:xfrm>
                <a:prstGeom prst="rect">
                  <a:avLst/>
                </a:prstGeom>
                <a:solidFill>
                  <a:srgbClr val="C57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F7BC63C-A464-4775-9B17-77E628D2A35E}"/>
                    </a:ext>
                  </a:extLst>
                </p:cNvPr>
                <p:cNvSpPr/>
                <p:nvPr/>
              </p:nvSpPr>
              <p:spPr>
                <a:xfrm>
                  <a:off x="11011697" y="4250705"/>
                  <a:ext cx="170779" cy="914400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D527076-5F8E-4538-86EC-3DA56534AB67}"/>
                    </a:ext>
                  </a:extLst>
                </p:cNvPr>
                <p:cNvSpPr/>
                <p:nvPr/>
              </p:nvSpPr>
              <p:spPr>
                <a:xfrm>
                  <a:off x="11011696" y="3336305"/>
                  <a:ext cx="170779" cy="9144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CBDA5BE-37B3-49EE-BD03-78F47C4C9224}"/>
                    </a:ext>
                  </a:extLst>
                </p:cNvPr>
                <p:cNvSpPr/>
                <p:nvPr/>
              </p:nvSpPr>
              <p:spPr>
                <a:xfrm>
                  <a:off x="11011696" y="2421905"/>
                  <a:ext cx="170779" cy="9144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2DA512D-A064-4424-89DA-12F486B26F47}"/>
                    </a:ext>
                  </a:extLst>
                </p:cNvPr>
                <p:cNvSpPr/>
                <p:nvPr/>
              </p:nvSpPr>
              <p:spPr>
                <a:xfrm>
                  <a:off x="11011696" y="1554907"/>
                  <a:ext cx="170779" cy="914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91875A-E93D-46B5-8CA5-70AAF894EA50}"/>
                  </a:ext>
                </a:extLst>
              </p:cNvPr>
              <p:cNvSpPr txBox="1"/>
              <p:nvPr/>
            </p:nvSpPr>
            <p:spPr>
              <a:xfrm>
                <a:off x="10970223" y="1019376"/>
                <a:ext cx="4767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ASV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64DA38-C0A5-494B-AEF1-53949D48737B}"/>
                  </a:ext>
                </a:extLst>
              </p:cNvPr>
              <p:cNvSpPr txBox="1"/>
              <p:nvPr/>
            </p:nvSpPr>
            <p:spPr>
              <a:xfrm>
                <a:off x="10521055" y="748038"/>
                <a:ext cx="84376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% no IKP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83CAF7-985F-4FCB-87FF-4CA1777B7EA7}"/>
                  </a:ext>
                </a:extLst>
              </p:cNvPr>
              <p:cNvSpPr txBox="1"/>
              <p:nvPr/>
            </p:nvSpPr>
            <p:spPr>
              <a:xfrm>
                <a:off x="10429438" y="4901858"/>
                <a:ext cx="4767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  <a:endParaRPr lang="en-GB" sz="8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B8114C-25B9-4C5C-A15F-982F87BA2F34}"/>
                  </a:ext>
                </a:extLst>
              </p:cNvPr>
              <p:cNvSpPr txBox="1"/>
              <p:nvPr/>
            </p:nvSpPr>
            <p:spPr>
              <a:xfrm>
                <a:off x="10421716" y="4580131"/>
                <a:ext cx="42207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9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175969-57E9-4FF9-9C9B-A84376628EEA}"/>
                </a:ext>
              </a:extLst>
            </p:cNvPr>
            <p:cNvSpPr txBox="1"/>
            <p:nvPr/>
          </p:nvSpPr>
          <p:spPr>
            <a:xfrm>
              <a:off x="10404226" y="4096272"/>
              <a:ext cx="4767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800" b="1" dirty="0">
                  <a:latin typeface="Verdana" panose="020B0604030504040204" pitchFamily="34" charset="0"/>
                  <a:ea typeface="Verdana" panose="020B0604030504040204" pitchFamily="34" charset="0"/>
                </a:rPr>
                <a:t>17</a:t>
              </a:r>
              <a:endParaRPr lang="en-GB" sz="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B8DEB2-2A67-456D-BCCC-A9B2B8638864}"/>
                </a:ext>
              </a:extLst>
            </p:cNvPr>
            <p:cNvSpPr txBox="1"/>
            <p:nvPr/>
          </p:nvSpPr>
          <p:spPr>
            <a:xfrm>
              <a:off x="10376561" y="2195001"/>
              <a:ext cx="4767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800" b="1" dirty="0">
                  <a:latin typeface="Verdana" panose="020B0604030504040204" pitchFamily="34" charset="0"/>
                  <a:ea typeface="Verdana" panose="020B0604030504040204" pitchFamily="34" charset="0"/>
                </a:rPr>
                <a:t>69</a:t>
              </a:r>
              <a:endParaRPr lang="en-GB" sz="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8F8C0A-A8D6-4303-A63C-F9382965B5F6}"/>
                </a:ext>
              </a:extLst>
            </p:cNvPr>
            <p:cNvSpPr txBox="1"/>
            <p:nvPr/>
          </p:nvSpPr>
          <p:spPr>
            <a:xfrm>
              <a:off x="10387173" y="3199403"/>
              <a:ext cx="4767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800" b="1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54</a:t>
              </a:r>
              <a:endParaRPr lang="en-GB" sz="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47A3618-27F5-423A-A33D-DC840F751DD1}"/>
                </a:ext>
              </a:extLst>
            </p:cNvPr>
            <p:cNvGrpSpPr/>
            <p:nvPr/>
          </p:nvGrpSpPr>
          <p:grpSpPr>
            <a:xfrm>
              <a:off x="10942939" y="1379925"/>
              <a:ext cx="996334" cy="3723222"/>
              <a:chOff x="10942939" y="1379925"/>
              <a:chExt cx="996334" cy="372322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ED5E1B-9A4D-4AA1-B9A4-C806D773E07E}"/>
                  </a:ext>
                </a:extLst>
              </p:cNvPr>
              <p:cNvSpPr txBox="1"/>
              <p:nvPr/>
            </p:nvSpPr>
            <p:spPr>
              <a:xfrm>
                <a:off x="10962797" y="4887703"/>
                <a:ext cx="9051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Latvija</a:t>
                </a:r>
                <a:endParaRPr lang="en-GB" sz="8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CC803-923A-4732-8622-E434DB325B81}"/>
                  </a:ext>
                </a:extLst>
              </p:cNvPr>
              <p:cNvSpPr txBox="1"/>
              <p:nvPr/>
            </p:nvSpPr>
            <p:spPr>
              <a:xfrm>
                <a:off x="10957654" y="1379925"/>
                <a:ext cx="90118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Lielbritānija 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9531A9-84E3-4768-8C2A-D8A5645DA9F0}"/>
                  </a:ext>
                </a:extLst>
              </p:cNvPr>
              <p:cNvSpPr txBox="1"/>
              <p:nvPr/>
            </p:nvSpPr>
            <p:spPr>
              <a:xfrm>
                <a:off x="10963921" y="3880828"/>
                <a:ext cx="90118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Šrilanka 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95D38B-4085-465C-A372-71D794345524}"/>
                  </a:ext>
                </a:extLst>
              </p:cNvPr>
              <p:cNvSpPr txBox="1"/>
              <p:nvPr/>
            </p:nvSpPr>
            <p:spPr>
              <a:xfrm>
                <a:off x="10961951" y="4580131"/>
                <a:ext cx="9051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Lietuva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5D8292-A678-443B-8971-AD28FF49B044}"/>
                  </a:ext>
                </a:extLst>
              </p:cNvPr>
              <p:cNvSpPr txBox="1"/>
              <p:nvPr/>
            </p:nvSpPr>
            <p:spPr>
              <a:xfrm>
                <a:off x="10961949" y="4096272"/>
                <a:ext cx="9051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Igaunija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97942B-89C9-4364-BD24-8F0C3A4FA38E}"/>
                  </a:ext>
                </a:extLst>
              </p:cNvPr>
              <p:cNvSpPr txBox="1"/>
              <p:nvPr/>
            </p:nvSpPr>
            <p:spPr>
              <a:xfrm>
                <a:off x="10942939" y="2195001"/>
                <a:ext cx="97292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Luksemburga 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11C9B41-F268-4A3A-9E5D-094A92E89129}"/>
                  </a:ext>
                </a:extLst>
              </p:cNvPr>
              <p:cNvSpPr txBox="1"/>
              <p:nvPr/>
            </p:nvSpPr>
            <p:spPr>
              <a:xfrm>
                <a:off x="10966345" y="3215773"/>
                <a:ext cx="97292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solidFill>
                      <a:schemeClr val="accent1">
                        <a:lumMod val="7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Vidēji ES </a:t>
                </a:r>
                <a:endParaRPr lang="en-GB" sz="800" b="1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4BD756-6F47-433D-BD0D-E2AAD4A0D8EE}"/>
                  </a:ext>
                </a:extLst>
              </p:cNvPr>
              <p:cNvSpPr txBox="1"/>
              <p:nvPr/>
            </p:nvSpPr>
            <p:spPr>
              <a:xfrm>
                <a:off x="10953712" y="4388203"/>
                <a:ext cx="9051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Tanzānija 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4862AE-A392-4EE1-A605-B39B082CB9AB}"/>
                </a:ext>
              </a:extLst>
            </p:cNvPr>
            <p:cNvSpPr txBox="1"/>
            <p:nvPr/>
          </p:nvSpPr>
          <p:spPr>
            <a:xfrm>
              <a:off x="10387173" y="4411807"/>
              <a:ext cx="4220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800" b="1" dirty="0"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  <a:endParaRPr lang="en-GB" sz="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20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E0F4-3DD6-4029-841E-A2E8C6B9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194" y="381000"/>
            <a:ext cx="9048206" cy="1036642"/>
          </a:xfrm>
        </p:spPr>
        <p:txBody>
          <a:bodyPr>
            <a:noAutofit/>
          </a:bodyPr>
          <a:lstStyle/>
          <a:p>
            <a:r>
              <a:rPr lang="lv-LV" dirty="0"/>
              <a:t>Uzņēmuma iziešanas biržā mērķis – piesaistīt jaunu finansējumu </a:t>
            </a:r>
            <a:r>
              <a:rPr lang="lv-LV" dirty="0">
                <a:solidFill>
                  <a:srgbClr val="FF0000"/>
                </a:solidFill>
              </a:rPr>
              <a:t>ambiciozu projektu īstenošanai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E4944-CE77-4545-8C17-BB960AE89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sz="1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779D9-FD16-42F7-BDFE-94BA11C8C8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GB" sz="1400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61B6D6E-C96C-4ED7-9A34-8ACEEB3F0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6" y="1565278"/>
            <a:ext cx="1381125" cy="1381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EED6A0-033F-493D-A7F2-FBCD0B103F75}"/>
              </a:ext>
            </a:extLst>
          </p:cNvPr>
          <p:cNvSpPr/>
          <p:nvPr/>
        </p:nvSpPr>
        <p:spPr>
          <a:xfrm>
            <a:off x="2171698" y="1901028"/>
            <a:ext cx="2333625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IPO piesaistīti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175 milj. EUR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lv-LV" sz="1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Eesti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v-LV" sz="14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Energia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kontrolē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77,17%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akciju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F5BC5-D80F-4A24-AAAF-86A990A0DFC6}"/>
              </a:ext>
            </a:extLst>
          </p:cNvPr>
          <p:cNvSpPr/>
          <p:nvPr/>
        </p:nvSpPr>
        <p:spPr>
          <a:xfrm>
            <a:off x="4686296" y="1900237"/>
            <a:ext cx="3657600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Plāno līdz 2026.gada kļūt par lielāko atjaunojamās enerģijas ražotāju Baltijā un panākt izaugsmi Polijā 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E2DA7-2C89-4224-A60F-0C893CCEE112}"/>
              </a:ext>
            </a:extLst>
          </p:cNvPr>
          <p:cNvSpPr/>
          <p:nvPr/>
        </p:nvSpPr>
        <p:spPr>
          <a:xfrm>
            <a:off x="8524869" y="1900236"/>
            <a:ext cx="3400425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IPO piedalījās vairāk nekā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60 000 privāto investoru</a:t>
            </a:r>
            <a:r>
              <a: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no tiem 55% privāto investoru un 45% institucionālo investoru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E1B30C-3520-4881-BBFD-44F01180B9E4}"/>
              </a:ext>
            </a:extLst>
          </p:cNvPr>
          <p:cNvSpPr/>
          <p:nvPr/>
        </p:nvSpPr>
        <p:spPr>
          <a:xfrm>
            <a:off x="2171698" y="3109123"/>
            <a:ext cx="2333625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IPO piesaistīti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147,4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milj. EUR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Igaunijas valsts kontrolē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67,03%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akciju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4DA01-81F6-4326-8A4C-D8ED2A57C36C}"/>
              </a:ext>
            </a:extLst>
          </p:cNvPr>
          <p:cNvSpPr/>
          <p:nvPr/>
        </p:nvSpPr>
        <p:spPr>
          <a:xfrm>
            <a:off x="2171697" y="4298168"/>
            <a:ext cx="2333625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IPO piesaistīti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450 milj. EUR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Lietuvas valsts kontrolē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73,1%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akciju 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CF7761-0886-4355-83B4-F20F47C0BB4B}"/>
              </a:ext>
            </a:extLst>
          </p:cNvPr>
          <p:cNvSpPr/>
          <p:nvPr/>
        </p:nvSpPr>
        <p:spPr>
          <a:xfrm>
            <a:off x="2171697" y="5487214"/>
            <a:ext cx="2333625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IPO piesaistīti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7,8 milj. EUR </a:t>
            </a:r>
            <a:endParaRPr lang="en-GB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491D5-57A4-40F2-885B-F0F20F3C4529}"/>
              </a:ext>
            </a:extLst>
          </p:cNvPr>
          <p:cNvSpPr/>
          <p:nvPr/>
        </p:nvSpPr>
        <p:spPr>
          <a:xfrm>
            <a:off x="8524869" y="3109123"/>
            <a:ext cx="3400425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IPO piedalījās 102 institucionālie investori no 22 valstīm un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13,7 </a:t>
            </a:r>
            <a:r>
              <a:rPr lang="lv-LV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tkst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investoru </a:t>
            </a:r>
            <a:r>
              <a: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 Igaunijas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685AAC-B076-4FBD-9D6D-037CC100FE9D}"/>
              </a:ext>
            </a:extLst>
          </p:cNvPr>
          <p:cNvSpPr/>
          <p:nvPr/>
        </p:nvSpPr>
        <p:spPr>
          <a:xfrm>
            <a:off x="4673602" y="3109122"/>
            <a:ext cx="3657600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Ostas infrastruktūras attīstība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allinna Sadam - hoiame Eesti kurssi mereriigina">
            <a:extLst>
              <a:ext uri="{FF2B5EF4-FFF2-40B4-BE49-F238E27FC236}">
                <a16:creationId xmlns:a16="http://schemas.microsoft.com/office/drawing/2014/main" id="{6C06B568-73D0-42A2-9713-A6CC70D8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6" y="3540982"/>
            <a:ext cx="1859123" cy="5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6D58D2-089F-46DC-943C-D50278A7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48" y="4595028"/>
            <a:ext cx="1607815" cy="5428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68F94AD-5E67-436E-BC3B-0CDB1C781C16}"/>
              </a:ext>
            </a:extLst>
          </p:cNvPr>
          <p:cNvSpPr/>
          <p:nvPr/>
        </p:nvSpPr>
        <p:spPr>
          <a:xfrm>
            <a:off x="4673602" y="4298167"/>
            <a:ext cx="3657600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Atjaunojamās enerģijas (saule, vējš) ražošana, pārvades tīkla attīstība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E36FB-B5F3-4FAD-8BCE-6333CB822DA2}"/>
              </a:ext>
            </a:extLst>
          </p:cNvPr>
          <p:cNvSpPr/>
          <p:nvPr/>
        </p:nvSpPr>
        <p:spPr>
          <a:xfrm>
            <a:off x="8524868" y="4298167"/>
            <a:ext cx="3400425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IPO piedalījās </a:t>
            </a:r>
            <a:r>
              <a:rPr lang="es-ES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6827 </a:t>
            </a:r>
            <a:r>
              <a:rPr lang="es-ES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privātie</a:t>
            </a:r>
            <a:r>
              <a:rPr lang="es-ES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investori</a:t>
            </a:r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4691 no </a:t>
            </a:r>
            <a:r>
              <a:rPr lang="es-E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Lietuvas</a:t>
            </a:r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1836 no </a:t>
            </a:r>
            <a:r>
              <a:rPr lang="es-E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Igaunijas</a:t>
            </a:r>
            <a:r>
              <a:rPr lang="es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un 300 no </a:t>
            </a:r>
            <a:r>
              <a:rPr lang="es-E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Latvijas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86811-C1BB-45A5-BF73-F52CCECC2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48" y="5689955"/>
            <a:ext cx="1607815" cy="5020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C93DEFF-D3A0-4F99-8D0C-D32454824173}"/>
              </a:ext>
            </a:extLst>
          </p:cNvPr>
          <p:cNvSpPr/>
          <p:nvPr/>
        </p:nvSpPr>
        <p:spPr>
          <a:xfrm>
            <a:off x="4673602" y="5463380"/>
            <a:ext cx="3657600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b="0" i="0" dirty="0">
                <a:solidFill>
                  <a:srgbClr val="2324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Plāno attīstīt alternatīvo degvielu piedāvājuma un infrastruktūras pilnveidošanai, kā arī elektromobiļu uzlādes ierīču pieejamību Latvijā 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A144F9-46B4-42F4-881D-F34502E90B2E}"/>
              </a:ext>
            </a:extLst>
          </p:cNvPr>
          <p:cNvSpPr/>
          <p:nvPr/>
        </p:nvSpPr>
        <p:spPr>
          <a:xfrm>
            <a:off x="8524868" y="5463379"/>
            <a:ext cx="3400425" cy="10461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2324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IPO piedalījās </a:t>
            </a:r>
            <a:r>
              <a:rPr lang="lv-LV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9 979 investori</a:t>
            </a:r>
            <a:r>
              <a:rPr lang="lv-LV" sz="1400" dirty="0">
                <a:solidFill>
                  <a:srgbClr val="23242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no tiem 15 institucionālie, tai skaitā 4732 investori no Latvijas,  5 128 no Igaunijas un 97 no Lietuvas </a:t>
            </a:r>
            <a:endParaRPr lang="en-GB" sz="1400" dirty="0">
              <a:solidFill>
                <a:srgbClr val="232422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049FD-52D4-4447-8D3C-E9F87C62C7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10918" y="6533381"/>
            <a:ext cx="562124" cy="304800"/>
          </a:xfrm>
        </p:spPr>
        <p:txBody>
          <a:bodyPr/>
          <a:lstStyle/>
          <a:p>
            <a:fld id="{0B582915-0310-4CDD-9A79-BDC3E59340E8}" type="slidenum">
              <a:rPr lang="en-US" altLang="lv-LV" smtClean="0"/>
              <a:pPr/>
              <a:t>12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6201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9739-D76C-FB07-EE43-AB2CD399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1" y="228600"/>
            <a:ext cx="8566247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Valsts un pašvaldību kapitālsabiedrību dalība kapitāla tirgū ir laba alternatīva finansējuma piesaistei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7718A-A137-E4AC-9D1B-40C9E8E98C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dirty="0">
                <a:cs typeface="Times New Roman" panose="02020603050405020304" pitchFamily="18" charset="0"/>
              </a:rPr>
              <a:t>** - </a:t>
            </a:r>
            <a:r>
              <a:rPr lang="lv-LV" dirty="0" err="1">
                <a:cs typeface="Times New Roman" panose="02020603050405020304" pitchFamily="18" charset="0"/>
              </a:rPr>
              <a:t>PwC</a:t>
            </a:r>
            <a:r>
              <a:rPr lang="lv-LV" dirty="0">
                <a:cs typeface="Times New Roman" panose="02020603050405020304" pitchFamily="18" charset="0"/>
              </a:rPr>
              <a:t> (2021): Latvia </a:t>
            </a:r>
            <a:r>
              <a:rPr lang="lv-LV" dirty="0" err="1">
                <a:cs typeface="Times New Roman" panose="02020603050405020304" pitchFamily="18" charset="0"/>
              </a:rPr>
              <a:t>State</a:t>
            </a:r>
            <a:r>
              <a:rPr lang="lv-LV" dirty="0">
                <a:cs typeface="Times New Roman" panose="02020603050405020304" pitchFamily="18" charset="0"/>
              </a:rPr>
              <a:t> </a:t>
            </a:r>
            <a:r>
              <a:rPr lang="lv-LV" dirty="0" err="1">
                <a:cs typeface="Times New Roman" panose="02020603050405020304" pitchFamily="18" charset="0"/>
              </a:rPr>
              <a:t>Ownership</a:t>
            </a:r>
            <a:r>
              <a:rPr lang="lv-LV" dirty="0">
                <a:cs typeface="Times New Roman" panose="02020603050405020304" pitchFamily="18" charset="0"/>
              </a:rPr>
              <a:t> </a:t>
            </a:r>
            <a:r>
              <a:rPr lang="lv-LV" dirty="0" err="1">
                <a:cs typeface="Times New Roman" panose="02020603050405020304" pitchFamily="18" charset="0"/>
              </a:rPr>
              <a:t>Policy</a:t>
            </a:r>
            <a:r>
              <a:rPr lang="lv-LV" dirty="0">
                <a:cs typeface="Times New Roman" panose="02020603050405020304" pitchFamily="18" charset="0"/>
              </a:rPr>
              <a:t> </a:t>
            </a:r>
            <a:r>
              <a:rPr lang="lv-LV" dirty="0" err="1">
                <a:cs typeface="Times New Roman" panose="02020603050405020304" pitchFamily="18" charset="0"/>
              </a:rPr>
              <a:t>Review</a:t>
            </a:r>
            <a:r>
              <a:rPr lang="lv-LV" dirty="0">
                <a:cs typeface="Times New Roman" panose="02020603050405020304" pitchFamily="18" charset="0"/>
              </a:rPr>
              <a:t> (</a:t>
            </a:r>
            <a:r>
              <a:rPr lang="lv-LV" dirty="0" err="1">
                <a:cs typeface="Times New Roman" panose="02020603050405020304" pitchFamily="18" charset="0"/>
              </a:rPr>
              <a:t>Part</a:t>
            </a:r>
            <a:r>
              <a:rPr lang="lv-LV" dirty="0">
                <a:cs typeface="Times New Roman" panose="02020603050405020304" pitchFamily="18" charset="0"/>
              </a:rPr>
              <a:t> II)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dirty="0">
                <a:cs typeface="Times New Roman" panose="02020603050405020304" pitchFamily="18" charset="0"/>
                <a:hlinkClick r:id="rId2"/>
              </a:rPr>
              <a:t>https://www.valstskapitals.gov.lv/lv/petijumi/</a:t>
            </a:r>
            <a:endParaRPr lang="lv-LV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92D24B-4AFC-418E-B731-AF448949C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977299"/>
              </p:ext>
            </p:extLst>
          </p:nvPr>
        </p:nvGraphicFramePr>
        <p:xfrm>
          <a:off x="844063" y="4268040"/>
          <a:ext cx="10379416" cy="1972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89708">
                  <a:extLst>
                    <a:ext uri="{9D8B030D-6E8A-4147-A177-3AD203B41FA5}">
                      <a16:colId xmlns:a16="http://schemas.microsoft.com/office/drawing/2014/main" val="3854690239"/>
                    </a:ext>
                  </a:extLst>
                </a:gridCol>
                <a:gridCol w="5189708">
                  <a:extLst>
                    <a:ext uri="{9D8B030D-6E8A-4147-A177-3AD203B41FA5}">
                      <a16:colId xmlns:a16="http://schemas.microsoft.com/office/drawing/2014/main" val="3521604076"/>
                    </a:ext>
                  </a:extLst>
                </a:gridCol>
              </a:tblGrid>
              <a:tr h="328748"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Kvantitatīvie kritēriji</a:t>
                      </a:r>
                    </a:p>
                  </a:txBody>
                  <a:tcPr>
                    <a:solidFill>
                      <a:srgbClr val="0122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Kvalitatīvie kritēriji</a:t>
                      </a:r>
                    </a:p>
                  </a:txBody>
                  <a:tcPr>
                    <a:solidFill>
                      <a:srgbClr val="0122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34478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Pozitīva vēsturiskā un nākotnes naudas plūsma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Stipra korporatīvā pārvaldība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225207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Stabili augstas dividendes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ESG politika darbībā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08429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Uzņēmuma vērtība (vēlams 100 miljoni 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Labi pārvaldīti finanšu riski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67758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Augoša industrija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Kredītreitinga esamība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33160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Pārdošanas apjomi ārvalstu tirgos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Caurspīdīga publisko pārskatu sagatavošana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070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838607-6812-424C-8B12-E29B890B9498}"/>
              </a:ext>
            </a:extLst>
          </p:cNvPr>
          <p:cNvSpPr txBox="1"/>
          <p:nvPr/>
        </p:nvSpPr>
        <p:spPr>
          <a:xfrm>
            <a:off x="2657231" y="3712308"/>
            <a:ext cx="80814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kapitālsabiedrību atbilstības kritēriji kapitāla piesaistei tirgū (IPO)**</a:t>
            </a:r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11D1AA-B1D5-4145-95F4-8B1C080A0AE5}"/>
              </a:ext>
            </a:extLst>
          </p:cNvPr>
          <p:cNvSpPr/>
          <p:nvPr/>
        </p:nvSpPr>
        <p:spPr>
          <a:xfrm>
            <a:off x="844063" y="1362900"/>
            <a:ext cx="10379416" cy="2265335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2022.gada septembrī valdība atbalstīja konceptuālo ziņojumu par publisku personu kapitālsabiedrību </a:t>
            </a:r>
            <a:r>
              <a:rPr lang="lv-LV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pārvaldības politikas nepieciešamajām izmaiņām</a:t>
            </a:r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kas paredz ieviest: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1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kapitālsabiedrību iedalīšanu </a:t>
            </a:r>
            <a:r>
              <a:rPr lang="lv-LV" sz="11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trīs grupās</a:t>
            </a:r>
            <a:r>
              <a:rPr lang="lv-LV" sz="1100" b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atkarībā no kapitālsabiedrību ieņēmumu avotiem (</a:t>
            </a:r>
            <a:r>
              <a:rPr lang="lv-LV" sz="1100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komerciālas, valsts atkarīgas komerciālas, valsts atkarīgas nekomerciālas</a:t>
            </a:r>
            <a:r>
              <a:rPr lang="lv-LV" sz="1100" b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1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īpašnieku </a:t>
            </a:r>
            <a:r>
              <a:rPr lang="lv-LV" sz="11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gaidu vēstule</a:t>
            </a:r>
            <a:r>
              <a:rPr lang="lv-LV" sz="11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pirms stratēģijas izstrādes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1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Līdz 2023.gada novembrim lielo kapitālsabiedrību stratēģijās jāiekļauj </a:t>
            </a:r>
            <a:r>
              <a:rPr lang="lv-LV" sz="11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pētniecības un attīstības vai inovatīvu risinājumu ieviešanas mērķi</a:t>
            </a:r>
            <a:r>
              <a:rPr lang="lv-LV" sz="1100" b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1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Izstrādāt vadlīnijas </a:t>
            </a:r>
            <a:r>
              <a:rPr lang="lv-LV" sz="1100" b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investīciju projektu finansēšanas instrumentu </a:t>
            </a:r>
            <a:r>
              <a:rPr lang="lv-LV" sz="11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alternatīvu vērtēšanai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lv-LV" sz="11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PwC</a:t>
            </a:r>
            <a:r>
              <a:rPr lang="lv-LV" sz="11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pētījumā secināts, ka </a:t>
            </a:r>
            <a:r>
              <a:rPr lang="lv-LV" sz="11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komerciālām sabiedrībām jāizmanto plašs finansējuma instrumentu klāsts</a:t>
            </a:r>
            <a:r>
              <a:rPr lang="lv-LV" sz="11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bet atbilstoši normatīvajiem aktiem lielākā daļa komercsabiedrību, </a:t>
            </a:r>
            <a:r>
              <a:rPr lang="lv-LV" sz="11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kas kvalificējas šim kritērijam, ir neprivatizējamas</a:t>
            </a:r>
            <a:endParaRPr lang="lv-LV" sz="11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EE46E-B5B0-43F8-9FEB-92DC557399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7513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540B0A-4AB4-4640-A230-A684D020538A}"/>
              </a:ext>
            </a:extLst>
          </p:cNvPr>
          <p:cNvSpPr/>
          <p:nvPr/>
        </p:nvSpPr>
        <p:spPr>
          <a:xfrm>
            <a:off x="6724616" y="3861242"/>
            <a:ext cx="4242445" cy="2768158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b"/>
          <a:lstStyle/>
          <a:p>
            <a:pPr algn="r"/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Klasificētas vispārējā valdības sektorā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6DA56-A9B4-4F22-8CE3-9F523D9C0010}"/>
              </a:ext>
            </a:extLst>
          </p:cNvPr>
          <p:cNvSpPr/>
          <p:nvPr/>
        </p:nvSpPr>
        <p:spPr>
          <a:xfrm>
            <a:off x="4927180" y="1039079"/>
            <a:ext cx="6048415" cy="2677242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r"/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Neprivatizējamas 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235B3-CFC4-4E7C-B840-2EFCEC38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923" y="381000"/>
            <a:ext cx="8573477" cy="1036642"/>
          </a:xfrm>
        </p:spPr>
        <p:txBody>
          <a:bodyPr/>
          <a:lstStyle/>
          <a:p>
            <a:r>
              <a:rPr lang="lv-LV" dirty="0"/>
              <a:t>Valsts un pašvaldību kapitālsabiedrību portfelis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06EF0-4603-4687-B6BA-8D3228E9E0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14</a:t>
            </a:fld>
            <a:endParaRPr lang="en-US" alt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4ADE5-BBD6-4F86-9F0E-A1CC726861E3}"/>
              </a:ext>
            </a:extLst>
          </p:cNvPr>
          <p:cNvSpPr/>
          <p:nvPr/>
        </p:nvSpPr>
        <p:spPr>
          <a:xfrm>
            <a:off x="618310" y="1417642"/>
            <a:ext cx="10119360" cy="4835112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</a:rPr>
              <a:t>Valsts un pašvaldību kapitālsabiedrības  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4B0FC0-DC2F-4066-A553-CD856B06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4256932"/>
            <a:ext cx="895350" cy="61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5E642E-2394-43D2-9E09-CE09A2DC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28" y="1525479"/>
            <a:ext cx="1867472" cy="322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850CF3-CD94-4038-95ED-4FA6534674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91" b="38843"/>
          <a:stretch/>
        </p:blipFill>
        <p:spPr>
          <a:xfrm>
            <a:off x="7021784" y="1936543"/>
            <a:ext cx="1652272" cy="410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BE087-8F68-4356-B2C0-C11E4010B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062" y="2356866"/>
            <a:ext cx="1626654" cy="512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B1C97C-ADC9-45F3-82CC-43BEF007B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175" y="2838901"/>
            <a:ext cx="1376581" cy="559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BBAFC5-EEE2-4E75-83CA-54AA3A02A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2221" y="2394728"/>
            <a:ext cx="1717790" cy="4785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F4C0FA-325A-49B1-83F2-020C9F11E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5850" y="1496573"/>
            <a:ext cx="1674161" cy="776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06AF2B-A191-4524-BB32-FBF3F842C1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694" b="24759"/>
          <a:stretch/>
        </p:blipFill>
        <p:spPr>
          <a:xfrm>
            <a:off x="8615564" y="2947150"/>
            <a:ext cx="1271167" cy="731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BB80EF-FC7D-48D7-B76C-551A4BA51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565" y="1989142"/>
            <a:ext cx="1614281" cy="3885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B947A0-B81F-4783-A03F-C12C53CDEC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565" y="2767588"/>
            <a:ext cx="2036018" cy="8483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A719D1-C8A2-4B0C-B2DE-72F695BFE1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3009" y="4549706"/>
            <a:ext cx="1224254" cy="866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AAEAA0-D47E-4843-97CA-56FAF8E920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9047" y="3312911"/>
            <a:ext cx="1601767" cy="2402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A6636F-73F0-4333-A443-ED66873E38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636" y="4005817"/>
            <a:ext cx="2256336" cy="8523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5B8282-4683-4EF3-82B6-739A39AAE4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2322" y="4850331"/>
            <a:ext cx="1535742" cy="8902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83607E-2F3C-48A7-8C4C-E23B797515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21677" y="4175392"/>
            <a:ext cx="2474323" cy="3381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21484F-616A-45FF-9C86-7240620F4C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86268" y="2347400"/>
            <a:ext cx="1205318" cy="5231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49F6E9-8927-4CBE-965C-2B9F6BA2116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055" t="16118" r="11674" b="18872"/>
          <a:stretch/>
        </p:blipFill>
        <p:spPr>
          <a:xfrm>
            <a:off x="7135197" y="5129652"/>
            <a:ext cx="1278553" cy="7436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7B2BEE-FBD6-4890-B6CA-107F40DC15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1113" y="5527004"/>
            <a:ext cx="1943636" cy="617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0C889-0622-4AA9-8C2E-53522C8BE8D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7545" t="19280" r="18649" b="22763"/>
          <a:stretch/>
        </p:blipFill>
        <p:spPr>
          <a:xfrm>
            <a:off x="2783794" y="3225699"/>
            <a:ext cx="1610451" cy="609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683FDC-9B19-4503-8B89-21F56745B92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64853" y="5129652"/>
            <a:ext cx="1018219" cy="4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1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70930-0D70-AF34-8A77-4E7AE72A3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6680" y="6546562"/>
            <a:ext cx="5109590" cy="304800"/>
          </a:xfrm>
        </p:spPr>
        <p:txBody>
          <a:bodyPr>
            <a:normAutofit fontScale="92500"/>
          </a:bodyPr>
          <a:lstStyle/>
          <a:p>
            <a:r>
              <a:rPr lang="lv-LV" dirty="0"/>
              <a:t>Avots: KPMG </a:t>
            </a:r>
            <a:r>
              <a:rPr lang="lv-LV" dirty="0" err="1"/>
              <a:t>priekšizpētes</a:t>
            </a:r>
            <a:r>
              <a:rPr lang="lv-LV" dirty="0"/>
              <a:t> ziņojums: “</a:t>
            </a:r>
            <a:r>
              <a:rPr lang="lv-LV" dirty="0" err="1"/>
              <a:t>Assessment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Feasibility</a:t>
            </a:r>
            <a:r>
              <a:rPr lang="lv-LV" dirty="0"/>
              <a:t> </a:t>
            </a:r>
            <a:r>
              <a:rPr lang="lv-LV" dirty="0" err="1"/>
              <a:t>Study</a:t>
            </a:r>
            <a:r>
              <a:rPr lang="lv-LV" dirty="0"/>
              <a:t>”  (2021)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D80A6A-E7AB-1083-8D03-3BED67B54D54}"/>
              </a:ext>
            </a:extLst>
          </p:cNvPr>
          <p:cNvSpPr txBox="1">
            <a:spLocks/>
          </p:cNvSpPr>
          <p:nvPr/>
        </p:nvSpPr>
        <p:spPr>
          <a:xfrm>
            <a:off x="2782277" y="583659"/>
            <a:ext cx="7625580" cy="8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/>
              <a:t>Baltijas MVU sākotnējā publiskā piedāvājuma fonda izveidošana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5F6183-528C-77BD-6CD3-4B76B238AD6E}"/>
              </a:ext>
            </a:extLst>
          </p:cNvPr>
          <p:cNvSpPr txBox="1">
            <a:spLocks/>
          </p:cNvSpPr>
          <p:nvPr/>
        </p:nvSpPr>
        <p:spPr>
          <a:xfrm>
            <a:off x="838129" y="1820202"/>
            <a:ext cx="3646958" cy="4382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252000" tIns="252000" rIns="252000" bIns="25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lv-LV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400" dirty="0">
                <a:cs typeface="Times New Roman" panose="02020603050405020304" pitchFamily="18" charset="0"/>
              </a:rPr>
              <a:t>Izveidot IPO fondu </a:t>
            </a:r>
            <a:r>
              <a:rPr lang="lv-LV" sz="1400" b="1" dirty="0">
                <a:cs typeface="Times New Roman" panose="02020603050405020304" pitchFamily="18" charset="0"/>
              </a:rPr>
              <a:t>kā ilgtermiņa tirgus investoru un tirgus stabilizētāju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400" dirty="0">
                <a:cs typeface="Times New Roman" panose="02020603050405020304" pitchFamily="18" charset="0"/>
              </a:rPr>
              <a:t>Veicina Baltijas </a:t>
            </a:r>
            <a:r>
              <a:rPr lang="lv-LV" sz="1400" b="1" dirty="0">
                <a:cs typeface="Times New Roman" panose="02020603050405020304" pitchFamily="18" charset="0"/>
              </a:rPr>
              <a:t>kapitāla tirgus attīstību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400" dirty="0">
                <a:cs typeface="Times New Roman" panose="02020603050405020304" pitchFamily="18" charset="0"/>
              </a:rPr>
              <a:t>Risina tirgus nepilnību </a:t>
            </a:r>
            <a:r>
              <a:rPr lang="lv-LV" sz="1400" b="1" dirty="0">
                <a:cs typeface="Times New Roman" panose="02020603050405020304" pitchFamily="18" charset="0"/>
              </a:rPr>
              <a:t>pirms ieiešanas kapitāla tirgū fāzē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400" dirty="0">
                <a:cs typeface="Times New Roman" panose="02020603050405020304" pitchFamily="18" charset="0"/>
              </a:rPr>
              <a:t>Darbojas kā </a:t>
            </a:r>
            <a:r>
              <a:rPr lang="lv-LV" sz="1400" b="1" dirty="0">
                <a:cs typeface="Times New Roman" panose="02020603050405020304" pitchFamily="18" charset="0"/>
              </a:rPr>
              <a:t>«enkura investors»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400" dirty="0">
                <a:cs typeface="Times New Roman" panose="02020603050405020304" pitchFamily="18" charset="0"/>
              </a:rPr>
              <a:t>Nodrošina </a:t>
            </a:r>
            <a:r>
              <a:rPr lang="lv-LV" sz="1400" b="1" dirty="0">
                <a:cs typeface="Times New Roman" panose="02020603050405020304" pitchFamily="18" charset="0"/>
              </a:rPr>
              <a:t>likviditāti un tirgus stabilitāti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400" b="1" dirty="0">
                <a:cs typeface="Times New Roman" panose="02020603050405020304" pitchFamily="18" charset="0"/>
              </a:rPr>
              <a:t>Papildus garants </a:t>
            </a:r>
            <a:r>
              <a:rPr lang="lv-LV" sz="1400" dirty="0">
                <a:cs typeface="Times New Roman" panose="02020603050405020304" pitchFamily="18" charset="0"/>
              </a:rPr>
              <a:t>IPO sekmīgai norisei </a:t>
            </a:r>
          </a:p>
          <a:p>
            <a:endParaRPr lang="lv-LV" sz="1400" dirty="0"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12054-7BE2-F14C-BF82-2DC9ED93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492" y="1820202"/>
            <a:ext cx="6618069" cy="42037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90000"/>
          </a:bodyPr>
          <a:lstStyle/>
          <a:p>
            <a:r>
              <a:rPr lang="lv-LV" sz="1600" dirty="0">
                <a:solidFill>
                  <a:srgbClr val="00338D"/>
                </a:solidFill>
                <a:cs typeface="Times New Roman" panose="02020603050405020304" pitchFamily="18" charset="0"/>
              </a:rPr>
              <a:t>Pamatkapitāla tirgus karte un konstatētā tirgus nepilnība</a:t>
            </a:r>
            <a:r>
              <a:rPr lang="lv-LV" sz="1800" dirty="0">
                <a:solidFill>
                  <a:srgbClr val="0033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69F1F1C-BBC3-44C7-8FF6-80DC305BADD6}"/>
              </a:ext>
            </a:extLst>
          </p:cNvPr>
          <p:cNvGrpSpPr/>
          <p:nvPr/>
        </p:nvGrpSpPr>
        <p:grpSpPr>
          <a:xfrm>
            <a:off x="4651844" y="1600645"/>
            <a:ext cx="6860169" cy="4855264"/>
            <a:chOff x="4125479" y="1560736"/>
            <a:chExt cx="7444145" cy="48552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9D642-98BE-4582-8C57-F2D651C9E2AD}"/>
                </a:ext>
              </a:extLst>
            </p:cNvPr>
            <p:cNvSpPr txBox="1"/>
            <p:nvPr/>
          </p:nvSpPr>
          <p:spPr>
            <a:xfrm>
              <a:off x="4125479" y="1560736"/>
              <a:ext cx="492443" cy="21879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lv-LV" sz="10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MVU naudas plūsma</a:t>
              </a:r>
            </a:p>
            <a:p>
              <a:r>
                <a:rPr lang="lv-LV" sz="10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Investīciju kārtas</a:t>
              </a:r>
              <a:endParaRPr lang="en-GB" sz="1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5395CD8-D552-413A-BF38-3C313C8517D0}"/>
                </a:ext>
              </a:extLst>
            </p:cNvPr>
            <p:cNvGrpSpPr/>
            <p:nvPr/>
          </p:nvGrpSpPr>
          <p:grpSpPr>
            <a:xfrm>
              <a:off x="4360734" y="2307526"/>
              <a:ext cx="7208890" cy="4108474"/>
              <a:chOff x="4371702" y="2318452"/>
              <a:chExt cx="7208890" cy="410847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AE831F-3039-42DF-B7BD-8B512C758CB8}"/>
                  </a:ext>
                </a:extLst>
              </p:cNvPr>
              <p:cNvSpPr txBox="1"/>
              <p:nvPr/>
            </p:nvSpPr>
            <p:spPr>
              <a:xfrm>
                <a:off x="4460809" y="5539211"/>
                <a:ext cx="12855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Pirms sēklas fāze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605DDF4-F8D9-43C4-AA42-B274383F3F8A}"/>
                  </a:ext>
                </a:extLst>
              </p:cNvPr>
              <p:cNvSpPr txBox="1"/>
              <p:nvPr/>
            </p:nvSpPr>
            <p:spPr>
              <a:xfrm>
                <a:off x="5591928" y="5534577"/>
                <a:ext cx="90089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Sēklas fāze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00FF42-C251-4CDF-BDA6-336B888A8934}"/>
                  </a:ext>
                </a:extLst>
              </p:cNvPr>
              <p:cNvSpPr txBox="1"/>
              <p:nvPr/>
            </p:nvSpPr>
            <p:spPr>
              <a:xfrm>
                <a:off x="6411892" y="5534577"/>
                <a:ext cx="13846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 err="1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Jaunuzņēmuma</a:t>
                </a:r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fāze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79544-EB8E-443E-85C8-CE03CF8C2F4D}"/>
                  </a:ext>
                </a:extLst>
              </p:cNvPr>
              <p:cNvSpPr txBox="1"/>
              <p:nvPr/>
            </p:nvSpPr>
            <p:spPr>
              <a:xfrm>
                <a:off x="7786554" y="5534577"/>
                <a:ext cx="13846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Agrīnā izaugsme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BF2666-F390-416B-BFAC-67FA7C97FDAE}"/>
                  </a:ext>
                </a:extLst>
              </p:cNvPr>
              <p:cNvSpPr txBox="1"/>
              <p:nvPr/>
            </p:nvSpPr>
            <p:spPr>
              <a:xfrm>
                <a:off x="9221475" y="5534577"/>
                <a:ext cx="13846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Izaugsme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D0EA3A1-494A-405A-B550-4C3B29DEBB18}"/>
                  </a:ext>
                </a:extLst>
              </p:cNvPr>
              <p:cNvSpPr txBox="1"/>
              <p:nvPr/>
            </p:nvSpPr>
            <p:spPr>
              <a:xfrm>
                <a:off x="10195932" y="5534577"/>
                <a:ext cx="13846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Pārdošana/IPO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375B8A-EEC8-4DDC-85D2-53FB3F533356}"/>
                  </a:ext>
                </a:extLst>
              </p:cNvPr>
              <p:cNvSpPr txBox="1"/>
              <p:nvPr/>
            </p:nvSpPr>
            <p:spPr>
              <a:xfrm>
                <a:off x="9795614" y="5786954"/>
                <a:ext cx="15168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MVU izaugsmes fāzes</a:t>
                </a:r>
                <a:endParaRPr lang="en-GB" sz="800" b="1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FC7699A-A23C-4713-BBFB-9275B579B778}"/>
                  </a:ext>
                </a:extLst>
              </p:cNvPr>
              <p:cNvGrpSpPr/>
              <p:nvPr/>
            </p:nvGrpSpPr>
            <p:grpSpPr>
              <a:xfrm>
                <a:off x="4371702" y="2318452"/>
                <a:ext cx="7208890" cy="4108474"/>
                <a:chOff x="4371702" y="2318452"/>
                <a:chExt cx="7208890" cy="4108474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B5D20645-92EB-48F6-975A-EC1BAFBC1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71702" y="2438400"/>
                  <a:ext cx="1" cy="36242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71191E05-797D-44B5-A4F3-55807770E967}"/>
                    </a:ext>
                  </a:extLst>
                </p:cNvPr>
                <p:cNvCxnSpPr/>
                <p:nvPr/>
              </p:nvCxnSpPr>
              <p:spPr>
                <a:xfrm>
                  <a:off x="4371703" y="5773783"/>
                  <a:ext cx="694073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7824E63-F5D4-41D7-A60C-E7F6A3EEC5C8}"/>
                    </a:ext>
                  </a:extLst>
                </p:cNvPr>
                <p:cNvSpPr/>
                <p:nvPr/>
              </p:nvSpPr>
              <p:spPr>
                <a:xfrm>
                  <a:off x="4371702" y="2438088"/>
                  <a:ext cx="6792684" cy="3624601"/>
                </a:xfrm>
                <a:custGeom>
                  <a:avLst/>
                  <a:gdLst>
                    <a:gd name="connsiteX0" fmla="*/ 0 w 6760148"/>
                    <a:gd name="connsiteY0" fmla="*/ 3119525 h 3598608"/>
                    <a:gd name="connsiteX1" fmla="*/ 130628 w 6760148"/>
                    <a:gd name="connsiteY1" fmla="*/ 3459159 h 3598608"/>
                    <a:gd name="connsiteX2" fmla="*/ 592183 w 6760148"/>
                    <a:gd name="connsiteY2" fmla="*/ 3598496 h 3598608"/>
                    <a:gd name="connsiteX3" fmla="*/ 1027611 w 6760148"/>
                    <a:gd name="connsiteY3" fmla="*/ 3476576 h 3598608"/>
                    <a:gd name="connsiteX4" fmla="*/ 1323703 w 6760148"/>
                    <a:gd name="connsiteY4" fmla="*/ 3171776 h 3598608"/>
                    <a:gd name="connsiteX5" fmla="*/ 1497874 w 6760148"/>
                    <a:gd name="connsiteY5" fmla="*/ 2518633 h 3598608"/>
                    <a:gd name="connsiteX6" fmla="*/ 1837508 w 6760148"/>
                    <a:gd name="connsiteY6" fmla="*/ 2065788 h 3598608"/>
                    <a:gd name="connsiteX7" fmla="*/ 2473234 w 6760148"/>
                    <a:gd name="connsiteY7" fmla="*/ 1743570 h 3598608"/>
                    <a:gd name="connsiteX8" fmla="*/ 3526971 w 6760148"/>
                    <a:gd name="connsiteY8" fmla="*/ 1351685 h 3598608"/>
                    <a:gd name="connsiteX9" fmla="*/ 4406537 w 6760148"/>
                    <a:gd name="connsiteY9" fmla="*/ 1186222 h 3598608"/>
                    <a:gd name="connsiteX10" fmla="*/ 4972594 w 6760148"/>
                    <a:gd name="connsiteY10" fmla="*/ 733376 h 3598608"/>
                    <a:gd name="connsiteX11" fmla="*/ 5529943 w 6760148"/>
                    <a:gd name="connsiteY11" fmla="*/ 219570 h 3598608"/>
                    <a:gd name="connsiteX12" fmla="*/ 6566263 w 6760148"/>
                    <a:gd name="connsiteY12" fmla="*/ 19273 h 3598608"/>
                    <a:gd name="connsiteX13" fmla="*/ 6757851 w 6760148"/>
                    <a:gd name="connsiteY13" fmla="*/ 19273 h 3598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60148" h="3598608">
                      <a:moveTo>
                        <a:pt x="0" y="3119525"/>
                      </a:moveTo>
                      <a:cubicBezTo>
                        <a:pt x="15965" y="3249428"/>
                        <a:pt x="31931" y="3379331"/>
                        <a:pt x="130628" y="3459159"/>
                      </a:cubicBezTo>
                      <a:cubicBezTo>
                        <a:pt x="229325" y="3538987"/>
                        <a:pt x="442686" y="3595593"/>
                        <a:pt x="592183" y="3598496"/>
                      </a:cubicBezTo>
                      <a:cubicBezTo>
                        <a:pt x="741680" y="3601399"/>
                        <a:pt x="905691" y="3547696"/>
                        <a:pt x="1027611" y="3476576"/>
                      </a:cubicBezTo>
                      <a:cubicBezTo>
                        <a:pt x="1149531" y="3405456"/>
                        <a:pt x="1245326" y="3331433"/>
                        <a:pt x="1323703" y="3171776"/>
                      </a:cubicBezTo>
                      <a:cubicBezTo>
                        <a:pt x="1402080" y="3012119"/>
                        <a:pt x="1412240" y="2702964"/>
                        <a:pt x="1497874" y="2518633"/>
                      </a:cubicBezTo>
                      <a:cubicBezTo>
                        <a:pt x="1583508" y="2334302"/>
                        <a:pt x="1674948" y="2194965"/>
                        <a:pt x="1837508" y="2065788"/>
                      </a:cubicBezTo>
                      <a:cubicBezTo>
                        <a:pt x="2000068" y="1936611"/>
                        <a:pt x="2191657" y="1862587"/>
                        <a:pt x="2473234" y="1743570"/>
                      </a:cubicBezTo>
                      <a:cubicBezTo>
                        <a:pt x="2754811" y="1624553"/>
                        <a:pt x="3204754" y="1444576"/>
                        <a:pt x="3526971" y="1351685"/>
                      </a:cubicBezTo>
                      <a:cubicBezTo>
                        <a:pt x="3849188" y="1258794"/>
                        <a:pt x="4165600" y="1289273"/>
                        <a:pt x="4406537" y="1186222"/>
                      </a:cubicBezTo>
                      <a:cubicBezTo>
                        <a:pt x="4647474" y="1083171"/>
                        <a:pt x="4785360" y="894485"/>
                        <a:pt x="4972594" y="733376"/>
                      </a:cubicBezTo>
                      <a:cubicBezTo>
                        <a:pt x="5159828" y="572267"/>
                        <a:pt x="5264332" y="338587"/>
                        <a:pt x="5529943" y="219570"/>
                      </a:cubicBezTo>
                      <a:cubicBezTo>
                        <a:pt x="5795555" y="100553"/>
                        <a:pt x="6361612" y="52656"/>
                        <a:pt x="6566263" y="19273"/>
                      </a:cubicBezTo>
                      <a:cubicBezTo>
                        <a:pt x="6770914" y="-14110"/>
                        <a:pt x="6764382" y="2581"/>
                        <a:pt x="6757851" y="19273"/>
                      </a:cubicBezTo>
                    </a:path>
                  </a:pathLst>
                </a:cu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F28040-73C2-440F-BB55-8D7A0595762B}"/>
                    </a:ext>
                  </a:extLst>
                </p:cNvPr>
                <p:cNvSpPr/>
                <p:nvPr/>
              </p:nvSpPr>
              <p:spPr>
                <a:xfrm>
                  <a:off x="4460810" y="6139543"/>
                  <a:ext cx="1312973" cy="2873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8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AUGSTĀKS RISKS</a:t>
                  </a:r>
                  <a:endParaRPr lang="en-GB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E4002FA-892D-43DB-BB9A-7357FC6ABCD7}"/>
                    </a:ext>
                  </a:extLst>
                </p:cNvPr>
                <p:cNvSpPr/>
                <p:nvPr/>
              </p:nvSpPr>
              <p:spPr>
                <a:xfrm>
                  <a:off x="9912143" y="6139543"/>
                  <a:ext cx="1312973" cy="2873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8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ZEMĀKS RISKS</a:t>
                  </a:r>
                  <a:endParaRPr lang="en-GB" sz="8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92A0E64-DD3D-4FC0-83C3-F506EA03017B}"/>
                    </a:ext>
                  </a:extLst>
                </p:cNvPr>
                <p:cNvSpPr/>
                <p:nvPr/>
              </p:nvSpPr>
              <p:spPr>
                <a:xfrm>
                  <a:off x="4593863" y="5146218"/>
                  <a:ext cx="2723833" cy="2873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10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Granti, biznesa eņģeļi, sēklas kapitāls </a:t>
                  </a:r>
                  <a:endParaRPr lang="en-GB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02A7638-D255-47BD-A1B8-4D4F532DBD25}"/>
                    </a:ext>
                  </a:extLst>
                </p:cNvPr>
                <p:cNvSpPr/>
                <p:nvPr/>
              </p:nvSpPr>
              <p:spPr>
                <a:xfrm>
                  <a:off x="5516734" y="4417192"/>
                  <a:ext cx="2723834" cy="2873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10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Iespēju kapitāls, agrīnās fāzes kapitāls</a:t>
                  </a:r>
                  <a:endParaRPr lang="en-GB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09FAC74-EFFD-494A-9BCE-5A0E2C1C0F89}"/>
                    </a:ext>
                  </a:extLst>
                </p:cNvPr>
                <p:cNvSpPr/>
                <p:nvPr/>
              </p:nvSpPr>
              <p:spPr>
                <a:xfrm>
                  <a:off x="7127261" y="3688166"/>
                  <a:ext cx="3068671" cy="2873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10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Formāli iespēju kapitāla un </a:t>
                  </a:r>
                  <a:r>
                    <a:rPr lang="lv-LV" sz="1000" b="1" dirty="0" err="1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mezanīna</a:t>
                  </a:r>
                  <a:r>
                    <a:rPr lang="lv-LV" sz="10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 fondi</a:t>
                  </a:r>
                  <a:endParaRPr lang="en-GB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6FE4759-4AEA-49DC-BEEF-6E74CEFEEE9F}"/>
                    </a:ext>
                  </a:extLst>
                </p:cNvPr>
                <p:cNvSpPr/>
                <p:nvPr/>
              </p:nvSpPr>
              <p:spPr>
                <a:xfrm>
                  <a:off x="9795614" y="2318452"/>
                  <a:ext cx="1784978" cy="2873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10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Publiskie kapitāla tirgi</a:t>
                  </a:r>
                  <a:endParaRPr lang="en-GB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EFB1020-89AF-4890-B05C-FE7E7EE75A0B}"/>
                    </a:ext>
                  </a:extLst>
                </p:cNvPr>
                <p:cNvSpPr/>
                <p:nvPr/>
              </p:nvSpPr>
              <p:spPr>
                <a:xfrm>
                  <a:off x="8880363" y="2975530"/>
                  <a:ext cx="1648981" cy="287383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10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Pārejas tipa fondi</a:t>
                  </a:r>
                  <a:endParaRPr lang="en-GB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1DCBAED7-EBF6-4D32-AFBA-87633DF45253}"/>
                    </a:ext>
                  </a:extLst>
                </p:cNvPr>
                <p:cNvSpPr/>
                <p:nvPr/>
              </p:nvSpPr>
              <p:spPr>
                <a:xfrm>
                  <a:off x="5607934" y="2515413"/>
                  <a:ext cx="2234135" cy="460117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lv-LV" sz="1000" b="1" dirty="0"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Iztrūkstošais elements MVU finansēšanas ķēdē</a:t>
                  </a:r>
                  <a:endParaRPr lang="en-GB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824B095-52BD-426D-BA7F-4908E7C866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0926" y="2826341"/>
                <a:ext cx="881155" cy="28518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8D43E-61DD-499C-975F-F9EE886CFF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0043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33003" y="1503784"/>
            <a:ext cx="5784717" cy="46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Krājobligācijas</a:t>
            </a:r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valsts nodrošināts ieguldījumu instruments, kas ir pieejams </a:t>
            </a:r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tikai privātpersonām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4" y="328364"/>
            <a:ext cx="9734256" cy="932853"/>
          </a:xfrm>
        </p:spPr>
        <p:txBody>
          <a:bodyPr>
            <a:noAutofit/>
          </a:bodyPr>
          <a:lstStyle/>
          <a:p>
            <a:r>
              <a:rPr lang="lv-LV" dirty="0"/>
              <a:t>Krājobligācijas veicina iedzīvotāju kā investoru aktīvāku iesaisti Latvijas kapitāla tirgū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68739" y="2085964"/>
            <a:ext cx="5784716" cy="4801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Krājobligāciju</a:t>
            </a: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procentu likmes: </a:t>
            </a: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atbilst finanšu resursu piesaistes aktuālajām izmaksām finanšu tirgū attiecīgajam termiņam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3002" y="2096437"/>
            <a:ext cx="5784717" cy="479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Izplatīšanas kanāls: 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www.krajobligacijas.lv</a:t>
            </a: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68738" y="1491670"/>
            <a:ext cx="5784717" cy="4801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Krājobligāciju</a:t>
            </a:r>
            <a:r>
              <a:rPr lang="lv-LV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termiņi: </a:t>
            </a:r>
            <a:r>
              <a:rPr lang="lv-LV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mēneši, 5 gadi un 10 gadi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971" y="2885519"/>
            <a:ext cx="43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Privātpersonu īpašumā esošais</a:t>
            </a:r>
          </a:p>
          <a:p>
            <a:pPr algn="ctr"/>
            <a:r>
              <a:rPr lang="lv-LV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krājobligāciju</a:t>
            </a: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 apjoms </a:t>
            </a:r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</a:rPr>
              <a:t>(milj. EUR)</a:t>
            </a:r>
            <a:endParaRPr lang="lv-LV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1908" y="2847281"/>
            <a:ext cx="44671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Krājobligāciju</a:t>
            </a: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 aktuālās likmes 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(2022.gada 1.janvāris – </a:t>
            </a:r>
            <a:r>
              <a:rPr lang="lv-LV" sz="1050" dirty="0"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3.gada </a:t>
            </a:r>
            <a:r>
              <a:rPr lang="lv-LV" sz="1050" dirty="0">
                <a:latin typeface="Verdana" panose="020B0604030504040204" pitchFamily="34" charset="0"/>
                <a:ea typeface="Verdana" panose="020B0604030504040204" pitchFamily="34" charset="0"/>
              </a:rPr>
              <a:t>6.jūnijs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lv-LV" sz="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9BA5-2BB1-49D7-A57A-985D0A63A9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29876" y="6546691"/>
            <a:ext cx="562124" cy="304800"/>
          </a:xfrm>
        </p:spPr>
        <p:txBody>
          <a:bodyPr/>
          <a:lstStyle/>
          <a:p>
            <a:fld id="{0B582915-0310-4CDD-9A79-BDC3E59340E8}" type="slidenum">
              <a:rPr lang="en-US" altLang="lv-LV" smtClean="0"/>
              <a:pPr/>
              <a:t>16</a:t>
            </a:fld>
            <a:endParaRPr lang="en-US" alt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050" y="3285863"/>
            <a:ext cx="5180370" cy="3241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0" y="3311194"/>
            <a:ext cx="5914097" cy="30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7CA5-738B-425B-B152-C2057247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Kapitāla tirgus attīstības izvirzāmie mērķi un veicamie uzdevumi/pieejamie instrumenti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26834-2B44-48EC-87EC-9A69950365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398" y="6324600"/>
            <a:ext cx="5689602" cy="304800"/>
          </a:xfrm>
        </p:spPr>
        <p:txBody>
          <a:bodyPr/>
          <a:lstStyle/>
          <a:p>
            <a:r>
              <a:rPr lang="lv-LV" sz="10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*Vismaz 2 kapitālsabiedrību ar kapitalizāciju virs 1 mljrd. EUR IPO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D8767-C01F-486D-9FC0-6821CB505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AB46C50-2D83-4A8E-B4EF-18EA9854B2AB}"/>
              </a:ext>
            </a:extLst>
          </p:cNvPr>
          <p:cNvSpPr txBox="1">
            <a:spLocks/>
          </p:cNvSpPr>
          <p:nvPr/>
        </p:nvSpPr>
        <p:spPr>
          <a:xfrm>
            <a:off x="6096000" y="1951026"/>
            <a:ext cx="4098778" cy="437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594A306-30AF-4CA1-90AD-912B7B343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2863"/>
              </p:ext>
            </p:extLst>
          </p:nvPr>
        </p:nvGraphicFramePr>
        <p:xfrm>
          <a:off x="406398" y="1417644"/>
          <a:ext cx="11324494" cy="455655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318170">
                  <a:extLst>
                    <a:ext uri="{9D8B030D-6E8A-4147-A177-3AD203B41FA5}">
                      <a16:colId xmlns:a16="http://schemas.microsoft.com/office/drawing/2014/main" val="1232480113"/>
                    </a:ext>
                  </a:extLst>
                </a:gridCol>
                <a:gridCol w="8006324">
                  <a:extLst>
                    <a:ext uri="{9D8B030D-6E8A-4147-A177-3AD203B41FA5}">
                      <a16:colId xmlns:a16="http://schemas.microsoft.com/office/drawing/2014/main" val="2372457130"/>
                    </a:ext>
                  </a:extLst>
                </a:gridCol>
              </a:tblGrid>
              <a:tr h="1785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Paaugstināt akciju tirgus kapitalizāciju, sasniedzot vismaz 9% no IKP un panākot atbilstību </a:t>
                      </a:r>
                      <a:r>
                        <a:rPr lang="lv-LV" sz="12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robežtirgus</a:t>
                      </a:r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klasifikācijai*</a:t>
                      </a:r>
                      <a:endParaRPr lang="lv-LV" sz="12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267" marB="45267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Turpināt MVU kotācijas atbalsta programmu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Izveidot IPO fondu kā ilgtermiņa tirgus investoru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Valsts komerciālo kapitālsabiedrību kapitāla daļu turētājiem līdz 15.augustam izvērtēt papildu kapitāla piesaistes nepieciešamību, izvērtējot iespēju finansējumu piesaistīt kapitāla tirgū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Ekonomikas ministrijai un Zemkopības ministrijai līdz 15.oktobrim sagatavot informāciju par SIA «Latvijas vēja parki» plānoto investīciju finansēšanu, izvērtējot iespēju finansējumu piesaistīt kapitāla tirgū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Aicināt Rīgas domi līdz 15.augustam sagatavot informāciju par papildu kapitāla piesaistes nepieciešamību Rīgas pašvaldības kapitālsabiedrībām attīstības mērķu finansēšanai, izvērtējot iespēju kapitālu piesaistīt kapitāla tirgū</a:t>
                      </a:r>
                    </a:p>
                  </a:txBody>
                  <a:tcPr marT="45267" marB="45267"/>
                </a:tc>
                <a:extLst>
                  <a:ext uri="{0D108BD9-81ED-4DB2-BD59-A6C34878D82A}">
                    <a16:rowId xmlns:a16="http://schemas.microsoft.com/office/drawing/2014/main" val="3779908580"/>
                  </a:ext>
                </a:extLst>
              </a:tr>
              <a:tr h="1671074">
                <a:tc>
                  <a:txBody>
                    <a:bodyPr/>
                    <a:lstStyle/>
                    <a:p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Paaugstināt iedzīvotāju kā investoru aktivitāti kapitāla tirgū</a:t>
                      </a:r>
                      <a:endParaRPr lang="en-GB" sz="12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267" marB="45267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Veicināt finanšu </a:t>
                      </a:r>
                      <a:r>
                        <a:rPr lang="lv-LV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pratību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par iespējām un riskiem kapitāla tirgū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Veicināt ilgtermiņa uzkrājumu veidošanas un ieguldīšanas kultūru sabiedrībā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Popularizēt pieejamo ieguldījumu kontu, kas ļauj privātpersonām vienkārši veikt ieguldījumus un aprēķināt nomaksātos nodokļus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Izvērtēt iespējas iedzīvotājiem tālāk vienkāršot nodokļu aprēķināšanu un nomaksu par ieguldījumiem kapitāla tirgos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Modernizēt </a:t>
                      </a:r>
                      <a:r>
                        <a:rPr lang="lv-LV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krājobligāciju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izplatīšanas kanālu, padarot to iegādi ērtāku un pieejamāku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Turpināt informēt par mazākuma akcionāru aizsardzības mehānismiem</a:t>
                      </a:r>
                    </a:p>
                  </a:txBody>
                  <a:tcPr marT="45267" marB="45267"/>
                </a:tc>
                <a:extLst>
                  <a:ext uri="{0D108BD9-81ED-4DB2-BD59-A6C34878D82A}">
                    <a16:rowId xmlns:a16="http://schemas.microsoft.com/office/drawing/2014/main" val="1236694674"/>
                  </a:ext>
                </a:extLst>
              </a:tr>
              <a:tr h="1018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Ieguldījumu Latvijā veicināšana un institucionālo investoru piesaiste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267" marB="45267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Izveidot tiesisko ietvaru, kas ļauj Rīgas </a:t>
                      </a:r>
                      <a:r>
                        <a:rPr lang="lv-LV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valstpilsētai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emitēt obligācijas investīciju projektu finansēšanai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Veidot jaunus ieguldījumu instrumentus (piemēram, </a:t>
                      </a:r>
                      <a:r>
                        <a:rPr lang="lv-LV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Altum</a:t>
                      </a: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kapitāla fonds, potenciāli - īres namu fonds)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lv-LV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Privātā un iespēju kapitāla attīstība un publiskās-privātās partnerības plašāka izmantošana infrastruktūras attīstībā.</a:t>
                      </a:r>
                    </a:p>
                  </a:txBody>
                  <a:tcPr marT="45267" marB="45267"/>
                </a:tc>
                <a:extLst>
                  <a:ext uri="{0D108BD9-81ED-4DB2-BD59-A6C34878D82A}">
                    <a16:rowId xmlns:a16="http://schemas.microsoft.com/office/drawing/2014/main" val="314572925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719B04-846C-4BE5-AB93-C6F66BE49B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17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6455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3904593"/>
            <a:ext cx="10363200" cy="1734207"/>
          </a:xfrm>
        </p:spPr>
        <p:txBody>
          <a:bodyPr>
            <a:normAutofit/>
          </a:bodyPr>
          <a:lstStyle/>
          <a:p>
            <a:r>
              <a:rPr lang="lv-LV" altLang="lv-LV" sz="3600" b="1" dirty="0"/>
              <a:t>PALDIES!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v-LV" alt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2246-A56E-4787-80C2-813BE493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14" y="381000"/>
            <a:ext cx="7938585" cy="1036642"/>
          </a:xfrm>
        </p:spPr>
        <p:txBody>
          <a:bodyPr/>
          <a:lstStyle/>
          <a:p>
            <a:r>
              <a:rPr lang="lv-LV" dirty="0"/>
              <a:t>Valdības deklarācijā iekļautie virzieni un nosacījumi tālākai kapitāla tirgus attīstībai</a:t>
            </a:r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F4A0433-537B-1147-A866-A2F20B5C8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684727"/>
              </p:ext>
            </p:extLst>
          </p:nvPr>
        </p:nvGraphicFramePr>
        <p:xfrm>
          <a:off x="1346329" y="1417642"/>
          <a:ext cx="10236072" cy="490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A8B70-9E68-4083-B0AB-12E785BBD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25501-1A3D-4F59-AD16-EEB8D6D32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9EB366-C3B2-407F-97E1-15DAC21116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9426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24882A-2194-4003-820E-D5F4E1A09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" t="10625" r="2854" b="7452"/>
          <a:stretch/>
        </p:blipFill>
        <p:spPr>
          <a:xfrm>
            <a:off x="1208951" y="1620925"/>
            <a:ext cx="10452098" cy="49127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359C84-512F-413D-A7F6-3454D1DF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775" y="234922"/>
            <a:ext cx="8128000" cy="1036642"/>
          </a:xfrm>
        </p:spPr>
        <p:txBody>
          <a:bodyPr/>
          <a:lstStyle/>
          <a:p>
            <a:r>
              <a:rPr lang="lv-LV" dirty="0"/>
              <a:t>SVF finanšu attīstības indeksā Latvija atpaliek no vairuma OECD un ES valstu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8C4C2-DBDE-4A9A-9440-1171E9387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34" t="90529" r="45000" b="3846"/>
          <a:stretch/>
        </p:blipFill>
        <p:spPr>
          <a:xfrm>
            <a:off x="361950" y="5398942"/>
            <a:ext cx="2931117" cy="1297370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4B3CD0-C836-4977-8F95-AF2825981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50921"/>
              </p:ext>
            </p:extLst>
          </p:nvPr>
        </p:nvGraphicFramePr>
        <p:xfrm>
          <a:off x="598784" y="5872915"/>
          <a:ext cx="2457447" cy="451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651">
                  <a:extLst>
                    <a:ext uri="{9D8B030D-6E8A-4147-A177-3AD203B41FA5}">
                      <a16:colId xmlns:a16="http://schemas.microsoft.com/office/drawing/2014/main" val="1466419195"/>
                    </a:ext>
                  </a:extLst>
                </a:gridCol>
                <a:gridCol w="395651">
                  <a:extLst>
                    <a:ext uri="{9D8B030D-6E8A-4147-A177-3AD203B41FA5}">
                      <a16:colId xmlns:a16="http://schemas.microsoft.com/office/drawing/2014/main" val="2071548462"/>
                    </a:ext>
                  </a:extLst>
                </a:gridCol>
                <a:gridCol w="395651">
                  <a:extLst>
                    <a:ext uri="{9D8B030D-6E8A-4147-A177-3AD203B41FA5}">
                      <a16:colId xmlns:a16="http://schemas.microsoft.com/office/drawing/2014/main" val="933299474"/>
                    </a:ext>
                  </a:extLst>
                </a:gridCol>
                <a:gridCol w="395651">
                  <a:extLst>
                    <a:ext uri="{9D8B030D-6E8A-4147-A177-3AD203B41FA5}">
                      <a16:colId xmlns:a16="http://schemas.microsoft.com/office/drawing/2014/main" val="478317687"/>
                    </a:ext>
                  </a:extLst>
                </a:gridCol>
                <a:gridCol w="395651">
                  <a:extLst>
                    <a:ext uri="{9D8B030D-6E8A-4147-A177-3AD203B41FA5}">
                      <a16:colId xmlns:a16="http://schemas.microsoft.com/office/drawing/2014/main" val="3475790184"/>
                    </a:ext>
                  </a:extLst>
                </a:gridCol>
                <a:gridCol w="479192">
                  <a:extLst>
                    <a:ext uri="{9D8B030D-6E8A-4147-A177-3AD203B41FA5}">
                      <a16:colId xmlns:a16="http://schemas.microsoft.com/office/drawing/2014/main" val="867798090"/>
                    </a:ext>
                  </a:extLst>
                </a:gridCol>
              </a:tblGrid>
              <a:tr h="45168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0,20</a:t>
                      </a:r>
                      <a:endParaRPr lang="en-GB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0,20 </a:t>
                      </a:r>
                    </a:p>
                    <a:p>
                      <a:pPr algn="ctr"/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en-GB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0,30</a:t>
                      </a:r>
                    </a:p>
                    <a:p>
                      <a:pPr algn="ctr"/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en-GB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0,44 </a:t>
                      </a:r>
                    </a:p>
                    <a:p>
                      <a:pPr algn="ctr"/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en-GB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0,64</a:t>
                      </a:r>
                      <a:endParaRPr lang="en-GB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Nav</a:t>
                      </a:r>
                    </a:p>
                    <a:p>
                      <a:pPr algn="ctr"/>
                      <a:r>
                        <a:rPr lang="lv-LV" sz="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datu</a:t>
                      </a:r>
                      <a:endParaRPr lang="en-GB" sz="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4632836"/>
                  </a:ext>
                </a:extLst>
              </a:tr>
            </a:tbl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17AD706-853B-48AC-BC03-AAF1F80A1A39}"/>
              </a:ext>
            </a:extLst>
          </p:cNvPr>
          <p:cNvSpPr txBox="1">
            <a:spLocks/>
          </p:cNvSpPr>
          <p:nvPr/>
        </p:nvSpPr>
        <p:spPr>
          <a:xfrm>
            <a:off x="7889965" y="6268699"/>
            <a:ext cx="3850989" cy="529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lv-LV" sz="800" dirty="0">
                <a:cs typeface="Times New Roman" panose="02020603050405020304" pitchFamily="18" charset="0"/>
              </a:rPr>
              <a:t>Avots: Starptautiskais Valūtas fonds, </a:t>
            </a:r>
            <a:r>
              <a:rPr lang="lv-LV" sz="800" i="1" dirty="0" err="1">
                <a:cs typeface="Times New Roman" panose="02020603050405020304" pitchFamily="18" charset="0"/>
              </a:rPr>
              <a:t>Financial</a:t>
            </a:r>
            <a:r>
              <a:rPr lang="lv-LV" sz="800" i="1" dirty="0">
                <a:cs typeface="Times New Roman" panose="02020603050405020304" pitchFamily="18" charset="0"/>
              </a:rPr>
              <a:t> </a:t>
            </a:r>
            <a:r>
              <a:rPr lang="lv-LV" sz="800" i="1" dirty="0" err="1">
                <a:cs typeface="Times New Roman" panose="02020603050405020304" pitchFamily="18" charset="0"/>
              </a:rPr>
              <a:t>Index</a:t>
            </a:r>
            <a:r>
              <a:rPr lang="lv-LV" sz="800" i="1" dirty="0">
                <a:cs typeface="Times New Roman" panose="02020603050405020304" pitchFamily="18" charset="0"/>
              </a:rPr>
              <a:t> </a:t>
            </a:r>
            <a:r>
              <a:rPr lang="lv-LV" sz="800" i="1" dirty="0" err="1">
                <a:cs typeface="Times New Roman" panose="02020603050405020304" pitchFamily="18" charset="0"/>
              </a:rPr>
              <a:t>database</a:t>
            </a:r>
            <a:r>
              <a:rPr lang="lv-LV" sz="800" dirty="0">
                <a:cs typeface="Times New Roman" panose="02020603050405020304" pitchFamily="18" charset="0"/>
              </a:rPr>
              <a:t>, 2020,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00" dirty="0">
                <a:cs typeface="Times New Roman" panose="02020603050405020304" pitchFamily="18" charset="0"/>
                <a:hlinkClick r:id="rId3"/>
              </a:rPr>
              <a:t>Financial Development - FD index map - IMF Data</a:t>
            </a:r>
            <a:r>
              <a:rPr lang="lv-LV" sz="800" dirty="0">
                <a:cs typeface="Times New Roman" panose="02020603050405020304" pitchFamily="18" charset="0"/>
              </a:rPr>
              <a:t> </a:t>
            </a:r>
            <a:endParaRPr lang="en-GB" sz="8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9A09CD-A288-4893-87E4-EE1F1F78CD65}"/>
              </a:ext>
            </a:extLst>
          </p:cNvPr>
          <p:cNvSpPr txBox="1"/>
          <p:nvPr/>
        </p:nvSpPr>
        <p:spPr>
          <a:xfrm>
            <a:off x="2715775" y="870505"/>
            <a:ext cx="8663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Indekss ņem vērā finanšu institūciju un finanšu tirgus attīstības pakāpi no tā dziļuma (apjoms un likviditāte), finanšu pakalpojumu pieejamības un efektivitāti (ņemot vērā pakalpojuma izmaksas, ilgtspēju un aktivitāti finanšu tirgū)</a:t>
            </a:r>
          </a:p>
          <a:p>
            <a:endParaRPr lang="en-GB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89C1F5-CD68-4977-8363-89694E7A56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883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69EE97-2965-4BF6-8976-1D035BD73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4575" y="248130"/>
            <a:ext cx="926782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cs typeface="Times New Roman" panose="02020603050405020304" pitchFamily="18" charset="0"/>
              </a:rPr>
              <a:t>Latvijā ir labāk attīstītas finanšu iestādes, </a:t>
            </a:r>
            <a:br>
              <a:rPr lang="lv-LV" b="1" dirty="0">
                <a:cs typeface="Times New Roman" panose="02020603050405020304" pitchFamily="18" charset="0"/>
              </a:rPr>
            </a:br>
            <a:r>
              <a:rPr lang="lv-LV" b="1" dirty="0">
                <a:cs typeface="Times New Roman" panose="02020603050405020304" pitchFamily="18" charset="0"/>
              </a:rPr>
              <a:t>vājāk attīstīts  -  finanšu tirgus</a:t>
            </a:r>
            <a:endParaRPr lang="en-GB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37AAE751-5FC8-4F51-A8D1-C43708D7F7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762847"/>
              </p:ext>
            </p:extLst>
          </p:nvPr>
        </p:nvGraphicFramePr>
        <p:xfrm>
          <a:off x="6878677" y="2485442"/>
          <a:ext cx="4971537" cy="228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FAF84EA-4334-49FB-8B62-03308A43D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449" b="25532"/>
          <a:stretch/>
        </p:blipFill>
        <p:spPr>
          <a:xfrm>
            <a:off x="686411" y="2485442"/>
            <a:ext cx="6102632" cy="38604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E2092F-25BD-41DD-BED7-1908A58F9FCF}"/>
              </a:ext>
            </a:extLst>
          </p:cNvPr>
          <p:cNvSpPr txBox="1"/>
          <p:nvPr/>
        </p:nvSpPr>
        <p:spPr>
          <a:xfrm>
            <a:off x="853442" y="1554237"/>
            <a:ext cx="4230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Latvijas rādītāji SVF finanšu attīstības indeksā finanšu institūciju un finanšu tirgus griezumā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E159F-EA7B-4388-8756-5D873D6E73CB}"/>
              </a:ext>
            </a:extLst>
          </p:cNvPr>
          <p:cNvSpPr txBox="1"/>
          <p:nvPr/>
        </p:nvSpPr>
        <p:spPr>
          <a:xfrm>
            <a:off x="6952422" y="1554237"/>
            <a:ext cx="576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Latvijas rādītāji pret attīstītajiem tirgiem,</a:t>
            </a:r>
          </a:p>
          <a:p>
            <a:r>
              <a:rPr lang="lv-LV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2020.gads (indeksa vienībās)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E2C143A6-2559-4A41-B3B2-3A57643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97" t="95389" r="28118" b="-11"/>
          <a:stretch/>
        </p:blipFill>
        <p:spPr>
          <a:xfrm>
            <a:off x="2314575" y="6203608"/>
            <a:ext cx="3438525" cy="304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FC3CD41-6CFB-498A-BC59-FA4D90E45BEA}"/>
              </a:ext>
            </a:extLst>
          </p:cNvPr>
          <p:cNvSpPr/>
          <p:nvPr/>
        </p:nvSpPr>
        <p:spPr>
          <a:xfrm>
            <a:off x="7039502" y="4728229"/>
            <a:ext cx="4721077" cy="487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lv-LV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Vēsturiskā griezumā finanšu institūciju rādītājs ir audzis, savukārt finanšu tirgus indekss ir būtiski atpalicis</a:t>
            </a:r>
            <a:endParaRPr lang="en-GB" sz="1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780737-486B-CC70-AECC-A040AF06D43C}"/>
              </a:ext>
            </a:extLst>
          </p:cNvPr>
          <p:cNvSpPr/>
          <p:nvPr/>
        </p:nvSpPr>
        <p:spPr>
          <a:xfrm>
            <a:off x="7039502" y="5399095"/>
            <a:ext cx="4721076" cy="804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lv-LV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Finanšu institūcijas </a:t>
            </a:r>
            <a:r>
              <a:rPr lang="lv-LV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ietver bankas, apdrošināšanas sabiedrības, ieguldījumu fondus un pensiju fondus</a:t>
            </a:r>
          </a:p>
          <a:p>
            <a:pPr algn="just"/>
            <a:r>
              <a:rPr lang="lv-LV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Finanšu tirgus </a:t>
            </a:r>
            <a:r>
              <a:rPr lang="lv-LV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ietver akciju un obligāciju tirgu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FE471AE-C53D-4763-A2A0-7D45904D88D8}"/>
              </a:ext>
            </a:extLst>
          </p:cNvPr>
          <p:cNvSpPr txBox="1">
            <a:spLocks/>
          </p:cNvSpPr>
          <p:nvPr/>
        </p:nvSpPr>
        <p:spPr>
          <a:xfrm>
            <a:off x="3782731" y="6324600"/>
            <a:ext cx="7799669" cy="48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sz="800" dirty="0">
                <a:cs typeface="Times New Roman" panose="02020603050405020304" pitchFamily="18" charset="0"/>
              </a:rPr>
              <a:t>Avots: Starptautiskais Valūtas fonds, </a:t>
            </a:r>
            <a:r>
              <a:rPr lang="lv-LV" sz="800" i="1" dirty="0" err="1">
                <a:cs typeface="Times New Roman" panose="02020603050405020304" pitchFamily="18" charset="0"/>
              </a:rPr>
              <a:t>Financial</a:t>
            </a:r>
            <a:r>
              <a:rPr lang="lv-LV" sz="800" i="1" dirty="0">
                <a:cs typeface="Times New Roman" panose="02020603050405020304" pitchFamily="18" charset="0"/>
              </a:rPr>
              <a:t> </a:t>
            </a:r>
            <a:r>
              <a:rPr lang="lv-LV" sz="800" i="1" dirty="0" err="1">
                <a:cs typeface="Times New Roman" panose="02020603050405020304" pitchFamily="18" charset="0"/>
              </a:rPr>
              <a:t>Index</a:t>
            </a:r>
            <a:r>
              <a:rPr lang="lv-LV" sz="800" i="1" dirty="0">
                <a:cs typeface="Times New Roman" panose="02020603050405020304" pitchFamily="18" charset="0"/>
              </a:rPr>
              <a:t> </a:t>
            </a:r>
            <a:r>
              <a:rPr lang="lv-LV" sz="800" i="1" dirty="0" err="1">
                <a:cs typeface="Times New Roman" panose="02020603050405020304" pitchFamily="18" charset="0"/>
              </a:rPr>
              <a:t>database</a:t>
            </a:r>
            <a:r>
              <a:rPr lang="lv-LV" sz="800" dirty="0">
                <a:cs typeface="Times New Roman" panose="02020603050405020304" pitchFamily="18" charset="0"/>
              </a:rPr>
              <a:t>, 2020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Financial Development - By Country - IMF Data</a:t>
            </a:r>
            <a:endParaRPr lang="lv-LV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32798-74EA-41B9-B583-791627E5D2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952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6AA8E6-9906-488D-BB31-0C5CE0BB96E6}"/>
              </a:ext>
            </a:extLst>
          </p:cNvPr>
          <p:cNvSpPr txBox="1">
            <a:spLocks/>
          </p:cNvSpPr>
          <p:nvPr/>
        </p:nvSpPr>
        <p:spPr>
          <a:xfrm>
            <a:off x="4468046" y="1447101"/>
            <a:ext cx="3642237" cy="51177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lv-LV" sz="1400" dirty="0">
                <a:cs typeface="Times New Roman" panose="02020603050405020304" pitchFamily="18" charset="0"/>
              </a:rPr>
              <a:t>Akciju tirgus kapitalizācija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6EB9FE-E26B-4964-94C1-138A02F84273}"/>
              </a:ext>
            </a:extLst>
          </p:cNvPr>
          <p:cNvSpPr txBox="1">
            <a:spLocks/>
          </p:cNvSpPr>
          <p:nvPr/>
        </p:nvSpPr>
        <p:spPr>
          <a:xfrm>
            <a:off x="641973" y="1447101"/>
            <a:ext cx="3642237" cy="51177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lv-LV" sz="1400" dirty="0">
                <a:cs typeface="Times New Roman" panose="02020603050405020304" pitchFamily="18" charset="0"/>
              </a:rPr>
              <a:t>Investīcijas un IKP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4A1098-20F0-49CC-B9AC-4BDDF857E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123299"/>
              </p:ext>
            </p:extLst>
          </p:nvPr>
        </p:nvGraphicFramePr>
        <p:xfrm>
          <a:off x="4521700" y="4805471"/>
          <a:ext cx="1708222" cy="154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FBCF2694-7918-4164-8836-B5DEEDC8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381" y="286859"/>
            <a:ext cx="9759196" cy="493442"/>
          </a:xfrm>
        </p:spPr>
        <p:txBody>
          <a:bodyPr>
            <a:noAutofit/>
          </a:bodyPr>
          <a:lstStyle/>
          <a:p>
            <a:r>
              <a:rPr lang="lv-LV" dirty="0">
                <a:cs typeface="Times New Roman" panose="02020603050405020304" pitchFamily="18" charset="0"/>
              </a:rPr>
              <a:t>Latvija atpaliek no Igaunijas un Lietuvas pēc investīciju un IKP izaugsmes, un būtiski atpaliek arī pēc akciju tirgus kapitalizācijas</a:t>
            </a:r>
          </a:p>
        </p:txBody>
      </p:sp>
      <p:pic>
        <p:nvPicPr>
          <p:cNvPr id="21" name="Content Placeholder 13">
            <a:extLst>
              <a:ext uri="{FF2B5EF4-FFF2-40B4-BE49-F238E27FC236}">
                <a16:creationId xmlns:a16="http://schemas.microsoft.com/office/drawing/2014/main" id="{DCEF91A0-168F-4F49-942C-2E44ADE63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00" r="49136" b="9244"/>
          <a:stretch/>
        </p:blipFill>
        <p:spPr>
          <a:xfrm>
            <a:off x="1109822" y="1719917"/>
            <a:ext cx="2706538" cy="2209169"/>
          </a:xfrm>
          <a:prstGeom prst="rect">
            <a:avLst/>
          </a:prstGeom>
        </p:spPr>
      </p:pic>
      <p:pic>
        <p:nvPicPr>
          <p:cNvPr id="22" name="Content Placeholder 13">
            <a:extLst>
              <a:ext uri="{FF2B5EF4-FFF2-40B4-BE49-F238E27FC236}">
                <a16:creationId xmlns:a16="http://schemas.microsoft.com/office/drawing/2014/main" id="{AFF73C45-2DD5-4F74-ADD8-E2BB1BFE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35"/>
          <a:stretch/>
        </p:blipFill>
        <p:spPr>
          <a:xfrm>
            <a:off x="1001680" y="3972565"/>
            <a:ext cx="2963697" cy="27489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97A09F-7874-4759-A6B6-77499C7CDE59}"/>
              </a:ext>
            </a:extLst>
          </p:cNvPr>
          <p:cNvGrpSpPr/>
          <p:nvPr/>
        </p:nvGrpSpPr>
        <p:grpSpPr>
          <a:xfrm>
            <a:off x="8293371" y="1447101"/>
            <a:ext cx="3642237" cy="5124040"/>
            <a:chOff x="4309565" y="1553572"/>
            <a:chExt cx="3642237" cy="5124040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4118A086-0076-4376-B759-7BF521E319CC}"/>
                </a:ext>
              </a:extLst>
            </p:cNvPr>
            <p:cNvSpPr txBox="1">
              <a:spLocks/>
            </p:cNvSpPr>
            <p:nvPr/>
          </p:nvSpPr>
          <p:spPr>
            <a:xfrm>
              <a:off x="4309565" y="1553572"/>
              <a:ext cx="3642237" cy="511776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lv-LV" sz="1400" dirty="0">
                  <a:cs typeface="Times New Roman" panose="02020603050405020304" pitchFamily="18" charset="0"/>
                </a:rPr>
                <a:t>Akciju tirgus apgrozījums </a:t>
              </a:r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D01C5C0-1293-484F-8324-89A1B5DEA6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91040685"/>
                </p:ext>
              </p:extLst>
            </p:nvPr>
          </p:nvGraphicFramePr>
          <p:xfrm>
            <a:off x="4798839" y="2156520"/>
            <a:ext cx="2663688" cy="18667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0AFEF152-85B7-483E-93F4-86FB0F7041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17387872"/>
                </p:ext>
              </p:extLst>
            </p:nvPr>
          </p:nvGraphicFramePr>
          <p:xfrm>
            <a:off x="5020533" y="4464775"/>
            <a:ext cx="2150934" cy="2212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49D9EB-FF7D-42AF-8B43-5DC309D2EED2}"/>
                </a:ext>
              </a:extLst>
            </p:cNvPr>
            <p:cNvSpPr txBox="1"/>
            <p:nvPr/>
          </p:nvSpPr>
          <p:spPr>
            <a:xfrm>
              <a:off x="4885702" y="4210547"/>
              <a:ext cx="24205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% no kopējā apgrozījuma</a:t>
              </a:r>
              <a:endPara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CDE23D-EC60-4208-A47A-117694D87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193046"/>
              </p:ext>
            </p:extLst>
          </p:nvPr>
        </p:nvGraphicFramePr>
        <p:xfrm>
          <a:off x="4610882" y="2274798"/>
          <a:ext cx="3362584" cy="221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C383B28-6B83-48D5-8DA4-AF6C1E4A3D96}"/>
              </a:ext>
            </a:extLst>
          </p:cNvPr>
          <p:cNvSpPr txBox="1"/>
          <p:nvPr/>
        </p:nvSpPr>
        <p:spPr>
          <a:xfrm>
            <a:off x="4985832" y="1919874"/>
            <a:ext cx="2501366" cy="4902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Milj. EUR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D6A9548-809E-4B76-8257-2EA4561B2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94120"/>
              </p:ext>
            </p:extLst>
          </p:nvPr>
        </p:nvGraphicFramePr>
        <p:xfrm>
          <a:off x="6349965" y="5513328"/>
          <a:ext cx="1577230" cy="83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E2B22B0-8F88-4E5E-B29B-79E704DB9AFA}"/>
              </a:ext>
            </a:extLst>
          </p:cNvPr>
          <p:cNvSpPr txBox="1"/>
          <p:nvPr/>
        </p:nvSpPr>
        <p:spPr>
          <a:xfrm>
            <a:off x="6488411" y="4755508"/>
            <a:ext cx="1577230" cy="3088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un pašvaldību kontrolē esošo uzņēmumu īpatsvars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F7F99-A27E-4024-99CB-ED29E9DBEB82}"/>
              </a:ext>
            </a:extLst>
          </p:cNvPr>
          <p:cNvSpPr txBox="1"/>
          <p:nvPr/>
        </p:nvSpPr>
        <p:spPr>
          <a:xfrm>
            <a:off x="4796047" y="4597459"/>
            <a:ext cx="1464634" cy="4902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% no IKP (2021)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0EFDC1-7B3E-4F8A-8F38-A91EBB249FC6}"/>
              </a:ext>
            </a:extLst>
          </p:cNvPr>
          <p:cNvSpPr txBox="1"/>
          <p:nvPr/>
        </p:nvSpPr>
        <p:spPr>
          <a:xfrm>
            <a:off x="9144000" y="658239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Avots: </a:t>
            </a:r>
            <a:r>
              <a:rPr lang="lv-LV" sz="1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Eurostat</a:t>
            </a:r>
            <a:r>
              <a:rPr lang="lv-LV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Nasdaq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B87127-AFBF-4EF7-A8C3-42B626D978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50027" y="6514290"/>
            <a:ext cx="562124" cy="304800"/>
          </a:xfrm>
        </p:spPr>
        <p:txBody>
          <a:bodyPr/>
          <a:lstStyle/>
          <a:p>
            <a:fld id="{0B582915-0310-4CDD-9A79-BDC3E59340E8}" type="slidenum">
              <a:rPr lang="en-US" altLang="lv-LV" smtClean="0"/>
              <a:pPr/>
              <a:t>5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92913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02E4-BA57-413D-A285-F9C5766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50" y="381000"/>
            <a:ext cx="8972550" cy="547895"/>
          </a:xfrm>
        </p:spPr>
        <p:txBody>
          <a:bodyPr>
            <a:normAutofit fontScale="90000"/>
          </a:bodyPr>
          <a:lstStyle/>
          <a:p>
            <a:r>
              <a:rPr lang="lv-LV" dirty="0"/>
              <a:t>Potenciāls ieguldījumu un alternatīvu finansējuma piesaistes veidu attīstībai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E864-01D4-425E-9618-79F97D3F21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6</a:t>
            </a:fld>
            <a:endParaRPr lang="en-US" altLang="lv-LV"/>
          </a:p>
        </p:txBody>
      </p:sp>
      <p:graphicFrame>
        <p:nvGraphicFramePr>
          <p:cNvPr id="7" name="mpp_ppt_322">
            <a:extLst>
              <a:ext uri="{FF2B5EF4-FFF2-40B4-BE49-F238E27FC236}">
                <a16:creationId xmlns:a16="http://schemas.microsoft.com/office/drawing/2014/main" id="{F584E206-0E13-4D89-A8E9-9C7D02414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12434"/>
              </p:ext>
            </p:extLst>
          </p:nvPr>
        </p:nvGraphicFramePr>
        <p:xfrm>
          <a:off x="694034" y="4160463"/>
          <a:ext cx="5104580" cy="202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a vietturis 1">
            <a:extLst>
              <a:ext uri="{FF2B5EF4-FFF2-40B4-BE49-F238E27FC236}">
                <a16:creationId xmlns:a16="http://schemas.microsoft.com/office/drawing/2014/main" id="{5DA270BD-ECFA-4E41-9181-2E74B431CC81}"/>
              </a:ext>
            </a:extLst>
          </p:cNvPr>
          <p:cNvSpPr txBox="1">
            <a:spLocks/>
          </p:cNvSpPr>
          <p:nvPr/>
        </p:nvSpPr>
        <p:spPr>
          <a:xfrm>
            <a:off x="694034" y="3516923"/>
            <a:ext cx="5104580" cy="54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Iekšzemes mājsaimniecību un uzņēmumu aizdevumu un noguldījumu atlikums Latvijā (01.2015. = 100)</a:t>
            </a:r>
            <a:endParaRPr lang="en-GB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27C5E7F-DBB5-4326-A0C7-8FC44BDB64C5}"/>
              </a:ext>
            </a:extLst>
          </p:cNvPr>
          <p:cNvSpPr txBox="1">
            <a:spLocks/>
          </p:cNvSpPr>
          <p:nvPr/>
        </p:nvSpPr>
        <p:spPr>
          <a:xfrm>
            <a:off x="10438925" y="6506475"/>
            <a:ext cx="3160253" cy="207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800" dirty="0">
                <a:latin typeface="Verdana" panose="020B0604030504040204" pitchFamily="34" charset="0"/>
                <a:ea typeface="Verdana" panose="020B0604030504040204" pitchFamily="34" charset="0"/>
              </a:rPr>
              <a:t>Avots: ECB SDW</a:t>
            </a:r>
          </a:p>
        </p:txBody>
      </p:sp>
      <p:graphicFrame>
        <p:nvGraphicFramePr>
          <p:cNvPr id="14" name="Diagrammas vietturis 10">
            <a:extLst>
              <a:ext uri="{FF2B5EF4-FFF2-40B4-BE49-F238E27FC236}">
                <a16:creationId xmlns:a16="http://schemas.microsoft.com/office/drawing/2014/main" id="{DBC1ABA9-8824-487C-8F33-F45343AAD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238526"/>
              </p:ext>
            </p:extLst>
          </p:nvPr>
        </p:nvGraphicFramePr>
        <p:xfrm>
          <a:off x="6025663" y="1875691"/>
          <a:ext cx="5556738" cy="164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ksta vietturis 1">
            <a:extLst>
              <a:ext uri="{FF2B5EF4-FFF2-40B4-BE49-F238E27FC236}">
                <a16:creationId xmlns:a16="http://schemas.microsoft.com/office/drawing/2014/main" id="{3BA5677E-5DB4-4B9D-B16B-8974AEA96BA0}"/>
              </a:ext>
            </a:extLst>
          </p:cNvPr>
          <p:cNvSpPr txBox="1">
            <a:spLocks/>
          </p:cNvSpPr>
          <p:nvPr/>
        </p:nvSpPr>
        <p:spPr>
          <a:xfrm>
            <a:off x="6082799" y="1266092"/>
            <a:ext cx="5117781" cy="668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MFI no mājsaimniecībām piesaistīto noguldījumu atlikumu procentu likme </a:t>
            </a:r>
            <a:r>
              <a:rPr lang="lv-LV" sz="1200" b="0" dirty="0">
                <a:latin typeface="Verdana" panose="020B0604030504040204" pitchFamily="34" charset="0"/>
                <a:ea typeface="Verdana" panose="020B0604030504040204" pitchFamily="34" charset="0"/>
              </a:rPr>
              <a:t>(%)</a:t>
            </a:r>
            <a:endParaRPr lang="en-GB" sz="1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6" name="Diagrammas vietturis 10">
            <a:extLst>
              <a:ext uri="{FF2B5EF4-FFF2-40B4-BE49-F238E27FC236}">
                <a16:creationId xmlns:a16="http://schemas.microsoft.com/office/drawing/2014/main" id="{8AD92909-5DDD-47A8-B889-A9D644B39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500703"/>
              </p:ext>
            </p:extLst>
          </p:nvPr>
        </p:nvGraphicFramePr>
        <p:xfrm>
          <a:off x="6139962" y="4160464"/>
          <a:ext cx="5556738" cy="202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A6AB494-F953-479B-9852-311B582EA8AA}"/>
              </a:ext>
            </a:extLst>
          </p:cNvPr>
          <p:cNvSpPr txBox="1"/>
          <p:nvPr/>
        </p:nvSpPr>
        <p:spPr>
          <a:xfrm>
            <a:off x="6229350" y="3516923"/>
            <a:ext cx="5480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 zonas un Latvijas procentu likmes aizdevumiem uzņēmumiem (%)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37AF3-EBA0-479F-8218-39DBA675492F}"/>
              </a:ext>
            </a:extLst>
          </p:cNvPr>
          <p:cNvSpPr txBox="1"/>
          <p:nvPr/>
        </p:nvSpPr>
        <p:spPr>
          <a:xfrm>
            <a:off x="781538" y="1934490"/>
            <a:ext cx="5017076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lv-LV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Latvijā kreditēšana jau ilgstoši attīstījusies gausi, bet noguldījumi auguši straujāk kā vidēji  eiro zonā</a:t>
            </a:r>
          </a:p>
          <a:p>
            <a:pPr>
              <a:spcBef>
                <a:spcPts val="1200"/>
              </a:spcBef>
            </a:pPr>
            <a:r>
              <a:rPr lang="lv-LV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Procentu likmes uzņēmumu kredītiem šobrīd ir </a:t>
            </a:r>
            <a:br>
              <a:rPr lang="lv-LV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augstākās eiro zonā, savukārt no mājsaimniecībām piesaistīto noguldījumu procentu likmes – starp zemākajām</a:t>
            </a:r>
            <a:endParaRPr lang="en-GB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5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659" y="362869"/>
            <a:ext cx="9734256" cy="932853"/>
          </a:xfrm>
        </p:spPr>
        <p:txBody>
          <a:bodyPr>
            <a:noAutofit/>
          </a:bodyPr>
          <a:lstStyle/>
          <a:p>
            <a:r>
              <a:rPr lang="lv-LV" dirty="0"/>
              <a:t>Latvija 2021. gadā pirmā no Baltijas un Skandināvijas valstīm emitēja ilgtspējīgās valsts obligācijas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34874" y="4392645"/>
            <a:ext cx="4257047" cy="217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MĒRĶI: </a:t>
            </a:r>
          </a:p>
          <a:p>
            <a:pPr marL="228600" indent="-22860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Piesaistīt </a:t>
            </a:r>
            <a:r>
              <a:rPr lang="lv-LV" sz="1200" b="1" dirty="0">
                <a:solidFill>
                  <a:srgbClr val="0033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jaunus investorus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, kas iegulda pamatā vai tikai zaļos/ilgtspējīgos aktīvos</a:t>
            </a:r>
          </a:p>
          <a:p>
            <a:pPr marL="228600" indent="-22860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Aizņemties uz </a:t>
            </a:r>
            <a:r>
              <a:rPr lang="lv-LV" sz="1200" b="1" dirty="0">
                <a:solidFill>
                  <a:srgbClr val="0033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izdevīgākiem 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nosacījumiem, nekā «regulārajās» obligāciju emisijās </a:t>
            </a:r>
          </a:p>
          <a:p>
            <a:pPr marL="228600" indent="-22860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Starptautiski </a:t>
            </a:r>
            <a:r>
              <a:rPr lang="lv-LV" sz="1200" b="1" dirty="0">
                <a:solidFill>
                  <a:srgbClr val="00338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apliecināt Latvijas mērķus </a:t>
            </a:r>
            <a:r>
              <a:rPr lang="lv-LV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klimatneitralitātes</a:t>
            </a: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</a:rPr>
              <a:t> nodrošināšanai un ienākumu nevienlīdzību mazināšanai</a:t>
            </a:r>
          </a:p>
          <a:p>
            <a:pPr marL="228600" indent="-2286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lv-LV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819" y="3860926"/>
            <a:ext cx="60817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Verdana" panose="020B0604030504040204" pitchFamily="34" charset="0"/>
                <a:ea typeface="Verdana" panose="020B0604030504040204" pitchFamily="34" charset="0"/>
              </a:rPr>
              <a:t>Uz pirmajām ilgtspējīgām valsts obligācijām attiecinātie </a:t>
            </a:r>
          </a:p>
          <a:p>
            <a:r>
              <a:rPr lang="lv-LV" sz="1000" b="1" dirty="0">
                <a:latin typeface="Verdana" panose="020B0604030504040204" pitchFamily="34" charset="0"/>
                <a:ea typeface="Verdana" panose="020B0604030504040204" pitchFamily="34" charset="0"/>
              </a:rPr>
              <a:t>valsts budžeta izdevumi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74253" y="1195599"/>
            <a:ext cx="7778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Investoru sadalījums pēc ģeogrāfiskā novietojuma % no kopējā iegādes apjoma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42" y="1740838"/>
            <a:ext cx="4827851" cy="236342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76403" y="4278391"/>
            <a:ext cx="4272585" cy="1242191"/>
          </a:xfrm>
          <a:prstGeom prst="rect">
            <a:avLst/>
          </a:prstGeom>
          <a:gradFill flip="none" rotWithShape="1">
            <a:gsLst>
              <a:gs pos="33000">
                <a:srgbClr val="00338D"/>
              </a:gs>
              <a:gs pos="61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Zaļie izdevumi                 	            71 %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0096" y="5618753"/>
            <a:ext cx="4257048" cy="1114593"/>
          </a:xfrm>
          <a:prstGeom prst="rect">
            <a:avLst/>
          </a:prstGeom>
          <a:gradFill flip="none" rotWithShape="1">
            <a:gsLst>
              <a:gs pos="33000">
                <a:srgbClr val="00338D"/>
              </a:gs>
              <a:gs pos="61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Sociālie izdevumi	           	            29 %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11238" y="1432269"/>
          <a:ext cx="4265906" cy="2422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858">
                  <a:extLst>
                    <a:ext uri="{9D8B030D-6E8A-4147-A177-3AD203B41FA5}">
                      <a16:colId xmlns:a16="http://schemas.microsoft.com/office/drawing/2014/main" val="964836248"/>
                    </a:ext>
                  </a:extLst>
                </a:gridCol>
                <a:gridCol w="2515048">
                  <a:extLst>
                    <a:ext uri="{9D8B030D-6E8A-4147-A177-3AD203B41FA5}">
                      <a16:colId xmlns:a16="http://schemas.microsoft.com/office/drawing/2014/main" val="1031714089"/>
                    </a:ext>
                  </a:extLst>
                </a:gridCol>
              </a:tblGrid>
              <a:tr h="216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Emisijas datums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2021.gada</a:t>
                      </a:r>
                      <a:r>
                        <a:rPr lang="lv-LV" sz="1100" b="1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13.</a:t>
                      </a: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decembrī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50960"/>
                  </a:ext>
                </a:extLst>
              </a:tr>
              <a:tr h="237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Obligāciju termiņš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gadi (2030)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5181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Kupons/Ienesīgums 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0.250% / 0.263%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94063"/>
                  </a:ext>
                </a:extLst>
              </a:tr>
              <a:tr h="202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Apjoms 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600 </a:t>
                      </a:r>
                      <a:r>
                        <a:rPr lang="lv-LV" sz="11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milj.EUR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75906"/>
                  </a:ext>
                </a:extLst>
              </a:tr>
              <a:tr h="215640">
                <a:tc>
                  <a:txBody>
                    <a:bodyPr/>
                    <a:lstStyle/>
                    <a:p>
                      <a:r>
                        <a:rPr lang="lv-LV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Pieprasījums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&gt;4.3</a:t>
                      </a:r>
                      <a:r>
                        <a:rPr lang="lv-LV" sz="11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r>
                        <a:rPr lang="lv-LV" sz="9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pārsniedza piedāvājumu</a:t>
                      </a:r>
                      <a:endParaRPr lang="lv-LV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924216"/>
                  </a:ext>
                </a:extLst>
              </a:tr>
              <a:tr h="213615">
                <a:tc>
                  <a:txBody>
                    <a:bodyPr/>
                    <a:lstStyle/>
                    <a:p>
                      <a:r>
                        <a:rPr lang="lv-LV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Investoru skaits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 120</a:t>
                      </a:r>
                      <a:endParaRPr lang="lv-LV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94873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Emisijas vadošās bankas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000" b="1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Barclay`s</a:t>
                      </a:r>
                      <a:r>
                        <a:rPr lang="lv-LV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,</a:t>
                      </a:r>
                      <a:r>
                        <a:rPr lang="lv-LV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BNP Paribas</a:t>
                      </a:r>
                      <a:r>
                        <a:rPr lang="lv-LV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lv-LV" sz="1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Credit</a:t>
                      </a:r>
                      <a:r>
                        <a:rPr lang="lv-LV" sz="10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Agricole</a:t>
                      </a:r>
                      <a:endParaRPr lang="lv-LV" sz="10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3154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Neatkarīgā atzinuma sniedzējs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ISS ESG</a:t>
                      </a:r>
                      <a:r>
                        <a:rPr lang="lv-LV" sz="1100" b="1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900" b="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(ICMA starptautiskie standarti)</a:t>
                      </a:r>
                      <a:endParaRPr lang="lv-LV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87398"/>
                  </a:ext>
                </a:extLst>
              </a:tr>
              <a:tr h="375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Birža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Luksemburgas birža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(XS</a:t>
                      </a:r>
                      <a:r>
                        <a:rPr lang="lv-LV" sz="1000" b="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ISIN)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10321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75819" y="4540679"/>
            <a:ext cx="4272584" cy="95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Zaļais transports </a:t>
            </a:r>
            <a:r>
              <a:rPr lang="lv-LV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(Rail </a:t>
            </a:r>
            <a:r>
              <a:rPr lang="lv-LV" sz="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Baltica</a:t>
            </a:r>
            <a:r>
              <a:rPr lang="lv-LV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elektrovilcieni)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Bioloģiskā daudzveidība </a:t>
            </a:r>
            <a:r>
              <a:rPr lang="lv-LV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(meži, dabas parki, zivju fonds)</a:t>
            </a:r>
            <a:endParaRPr lang="lv-LV" sz="105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05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Energoefektivitātes palielināšana ēkām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05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Atjaunīgā</a:t>
            </a:r>
            <a:r>
              <a:rPr lang="lv-LV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enerģija </a:t>
            </a:r>
            <a:r>
              <a:rPr lang="lv-LV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(jaunu tehnoloģiju izpēte)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05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Pielāgošanās klimata pārmaiņām </a:t>
            </a:r>
            <a:endParaRPr lang="lv-LV" sz="1050" b="1" i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819" y="5815095"/>
            <a:ext cx="4208753" cy="90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05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Izglītības pieejamība </a:t>
            </a:r>
            <a:r>
              <a:rPr lang="lv-LV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lv-LV" sz="8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datori skolām COVID-19 laikā</a:t>
            </a:r>
            <a:r>
              <a:rPr lang="lv-LV" sz="1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Sociālā iekļaušana </a:t>
            </a:r>
            <a:r>
              <a:rPr lang="lv-LV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lv-LV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Minimālā ienākumu reforma, transporta biļešu cenu kompensācija)</a:t>
            </a:r>
            <a:endParaRPr lang="lv-LV" sz="1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Infrastruktūras pieejamība </a:t>
            </a:r>
            <a:r>
              <a:rPr lang="lv-LV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(elektrības rēķinu kompensācijas sociāli mazāk aizsargātajiem iedzīvotājiem) </a:t>
            </a:r>
            <a:endParaRPr lang="lv-LV" sz="800" i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75160" y="4439793"/>
            <a:ext cx="2110442" cy="1861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IESPĒJAS: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Emitēt ilgtspējīgās/zaļās/sociālās valsts obligācijas </a:t>
            </a:r>
            <a:r>
              <a:rPr lang="lv-LV" sz="1200" b="1" dirty="0">
                <a:solidFill>
                  <a:srgbClr val="00338D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x 3 gados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(atkarībā no attiecināmo budžeta izdevumu apjoma) </a:t>
            </a:r>
            <a:endParaRPr lang="lv-LV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CE855-5167-4CF3-8834-56A7ADEAEF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904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659" y="362869"/>
            <a:ext cx="9734256" cy="932853"/>
          </a:xfrm>
        </p:spPr>
        <p:txBody>
          <a:bodyPr>
            <a:noAutofit/>
          </a:bodyPr>
          <a:lstStyle/>
          <a:p>
            <a:r>
              <a:rPr lang="lv-LV" dirty="0"/>
              <a:t>AST - pirmais elektroenerģijas pārvades sistēmas operators Baltijā, kas emitēja zaļās obligācijas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418" y="2050644"/>
          <a:ext cx="4910937" cy="3324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259">
                  <a:extLst>
                    <a:ext uri="{9D8B030D-6E8A-4147-A177-3AD203B41FA5}">
                      <a16:colId xmlns:a16="http://schemas.microsoft.com/office/drawing/2014/main" val="964836248"/>
                    </a:ext>
                  </a:extLst>
                </a:gridCol>
                <a:gridCol w="2500678">
                  <a:extLst>
                    <a:ext uri="{9D8B030D-6E8A-4147-A177-3AD203B41FA5}">
                      <a16:colId xmlns:a16="http://schemas.microsoft.com/office/drawing/2014/main" val="1031714089"/>
                    </a:ext>
                  </a:extLst>
                </a:gridCol>
              </a:tblGrid>
              <a:tr h="293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Emisijas datums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2021.gada</a:t>
                      </a:r>
                      <a:r>
                        <a:rPr lang="lv-LV" sz="1200" b="1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20.oktobris</a:t>
                      </a: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50960"/>
                  </a:ext>
                </a:extLst>
              </a:tr>
              <a:tr h="27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Obligāciju termiņš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5,25 gadi</a:t>
                      </a: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51811"/>
                  </a:ext>
                </a:extLst>
              </a:tr>
              <a:tr h="243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Ienesīgums 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0,527%</a:t>
                      </a: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94063"/>
                  </a:ext>
                </a:extLst>
              </a:tr>
              <a:tr h="504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Apjoms 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</a:t>
                      </a:r>
                      <a:r>
                        <a:rPr lang="lv-LV" sz="12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milj.EUR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(kopā plānots 160</a:t>
                      </a:r>
                      <a:r>
                        <a:rPr lang="lv-LV" sz="1200" b="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milj. EUR)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75906"/>
                  </a:ext>
                </a:extLst>
              </a:tr>
              <a:tr h="280217">
                <a:tc>
                  <a:txBody>
                    <a:bodyPr/>
                    <a:lstStyle/>
                    <a:p>
                      <a:r>
                        <a:rPr lang="lv-LV" sz="1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Pieprasījums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</a:t>
                      </a:r>
                      <a:r>
                        <a:rPr lang="lv-LV" sz="12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 </a:t>
                      </a:r>
                      <a:r>
                        <a:rPr lang="lv-LV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pārsniedza piedāvājumu</a:t>
                      </a:r>
                      <a:endParaRPr lang="lv-LV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924216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r>
                        <a:rPr lang="lv-LV" sz="12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Investoru skaits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&gt;20 </a:t>
                      </a:r>
                      <a:r>
                        <a:rPr lang="lv-LV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investori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94873"/>
                  </a:ext>
                </a:extLst>
              </a:tr>
              <a:tr h="305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Emisijas vadošās bankas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 “</a:t>
                      </a:r>
                      <a:r>
                        <a:rPr lang="lv-LV" sz="12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Luminor</a:t>
                      </a: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2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Bank</a:t>
                      </a: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” </a:t>
                      </a: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31548"/>
                  </a:ext>
                </a:extLst>
              </a:tr>
              <a:tr h="464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Neatkarīgā atzinuma sniedzējs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Standard &amp; </a:t>
                      </a:r>
                      <a:r>
                        <a:rPr lang="lv-LV" sz="12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Poor's</a:t>
                      </a: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(ICMA standarti)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87398"/>
                  </a:ext>
                </a:extLst>
              </a:tr>
              <a:tr h="67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Birža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Nasdaq</a:t>
                      </a:r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2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Riga</a:t>
                      </a: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(LV ISIN)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0588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418" y="1623123"/>
            <a:ext cx="4452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Zaļo obligāciju raksturlielumi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512" y="5469509"/>
            <a:ext cx="11345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Lai nodrošinātu energoapgādes drošību Baltijā, AST sadarbībā ar Igaunijas, Lietuvas un Polijas elektroenerģijas pārvades sistēmas operatoriem īsteno vēsturē vērienīgāko (ap 2 miljardiem EUR vērtu) enerģētikas projektu, lai līdz 2025. gadam nodrošinātu Baltijas valstu elektroenerģijas sistēmas sinhronizāciju ar kontinentālās Eiropas energosistēmu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4376" y="1540512"/>
            <a:ext cx="2771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Zaļo obligāciju emisijas mērķi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4C80D-28CD-4B7E-9A05-511C77EB29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8</a:t>
            </a:fld>
            <a:endParaRPr lang="en-US" alt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7C5CD-CB8F-3C03-013B-68B99E87B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107" y="1930957"/>
            <a:ext cx="4343400" cy="1138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A318C-8615-503C-3E9A-2549E8F6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107" y="3074758"/>
            <a:ext cx="4343400" cy="1123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92E4AC-2259-1B2A-6EAD-AD2D4F33C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07" y="4187581"/>
            <a:ext cx="4343400" cy="12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447" y="447718"/>
            <a:ext cx="9686159" cy="585955"/>
          </a:xfrm>
        </p:spPr>
        <p:txBody>
          <a:bodyPr/>
          <a:lstStyle/>
          <a:p>
            <a:r>
              <a:rPr lang="lv-LV" dirty="0"/>
              <a:t>ALTUM – zaļās obligācijas emitēja jau 2017.gadā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975" y="5821049"/>
            <a:ext cx="511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600" dirty="0"/>
              <a:t>2021. gada Zaļo obligāciju Ietvars tika precizēts, lielāku uzsvaru liekot uz vides un sociālo risku novērtējumu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548" y="1778533"/>
          <a:ext cx="4910937" cy="3747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3821">
                  <a:extLst>
                    <a:ext uri="{9D8B030D-6E8A-4147-A177-3AD203B41FA5}">
                      <a16:colId xmlns:a16="http://schemas.microsoft.com/office/drawing/2014/main" val="964836248"/>
                    </a:ext>
                  </a:extLst>
                </a:gridCol>
                <a:gridCol w="2607116">
                  <a:extLst>
                    <a:ext uri="{9D8B030D-6E8A-4147-A177-3AD203B41FA5}">
                      <a16:colId xmlns:a16="http://schemas.microsoft.com/office/drawing/2014/main" val="1031714089"/>
                    </a:ext>
                  </a:extLst>
                </a:gridCol>
              </a:tblGrid>
              <a:tr h="32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Emisijas datums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2017.gada</a:t>
                      </a:r>
                      <a:r>
                        <a:rPr lang="lv-LV" sz="1100" b="1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oktobris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50960"/>
                  </a:ext>
                </a:extLst>
              </a:tr>
              <a:tr h="322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Obligāciju termiņš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gadi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51811"/>
                  </a:ext>
                </a:extLst>
              </a:tr>
              <a:tr h="28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Ienesīgums 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1,367%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94063"/>
                  </a:ext>
                </a:extLst>
              </a:tr>
              <a:tr h="303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Apjoms 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</a:t>
                      </a:r>
                      <a:r>
                        <a:rPr lang="lv-LV" sz="11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milj.EUR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75906"/>
                  </a:ext>
                </a:extLst>
              </a:tr>
              <a:tr h="322666">
                <a:tc>
                  <a:txBody>
                    <a:bodyPr/>
                    <a:lstStyle/>
                    <a:p>
                      <a:r>
                        <a:rPr lang="lv-LV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Pieprasījums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</a:t>
                      </a:r>
                      <a:r>
                        <a:rPr lang="lv-LV" sz="11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r>
                        <a:rPr lang="lv-LV" sz="11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pārsniedza piedāvājumu</a:t>
                      </a:r>
                      <a:endParaRPr lang="lv-LV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924216"/>
                  </a:ext>
                </a:extLst>
              </a:tr>
              <a:tr h="319636">
                <a:tc>
                  <a:txBody>
                    <a:bodyPr/>
                    <a:lstStyle/>
                    <a:p>
                      <a:r>
                        <a:rPr lang="lv-LV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Investoru skaits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&gt;24 </a:t>
                      </a:r>
                      <a:r>
                        <a:rPr lang="lv-LV" sz="11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investori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94873"/>
                  </a:ext>
                </a:extLst>
              </a:tr>
              <a:tr h="351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Emisijas vadošās bankas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b="1" i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SEB Banka</a:t>
                      </a:r>
                      <a:endParaRPr lang="lv-LV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31548"/>
                  </a:ext>
                </a:extLst>
              </a:tr>
              <a:tr h="694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Neatkarīgā atzinuma sniedzējs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CICERO 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(Center for International Climate and Environmental Research)</a:t>
                      </a:r>
                      <a:r>
                        <a:rPr lang="lv-LV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lv-LV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87398"/>
                  </a:ext>
                </a:extLst>
              </a:tr>
              <a:tr h="828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Birža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Nasdaq</a:t>
                      </a:r>
                      <a:r>
                        <a:rPr lang="lv-LV" sz="11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b="1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Riga</a:t>
                      </a:r>
                      <a:endParaRPr lang="lv-LV" sz="11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(LV ISIN)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058809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707019" y="1302167"/>
            <a:ext cx="6155256" cy="5209458"/>
            <a:chOff x="5637349" y="1215081"/>
            <a:chExt cx="6288945" cy="5209458"/>
          </a:xfrm>
        </p:grpSpPr>
        <p:sp>
          <p:nvSpPr>
            <p:cNvPr id="7" name="Rectangle 6"/>
            <p:cNvSpPr/>
            <p:nvPr/>
          </p:nvSpPr>
          <p:spPr>
            <a:xfrm>
              <a:off x="5637349" y="1453948"/>
              <a:ext cx="6288945" cy="497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lv-LV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/>
                <a:t>vēja, saules un bioenerģija un ar šīs enerģijas ražošanu saistītā infrastruktūra</a:t>
              </a:r>
            </a:p>
            <a:p>
              <a:endParaRPr lang="lv-LV" sz="1600" dirty="0"/>
            </a:p>
            <a:p>
              <a:endParaRPr lang="lv-LV" sz="1600" dirty="0"/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lv-LV" sz="1600" dirty="0"/>
                <a:t>centralizētās siltumapgādes tehnoloģijas, kuras izmanto atjaunojamo enerģiju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/>
                <a:t>enerģijas reģenerācijas projekti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/>
                <a:t>ieguldījumi nefosilās tehnoloģijās un procesos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/>
                <a:t>ieguldījumi nefosilā </a:t>
              </a:r>
              <a:r>
                <a:rPr lang="lv-LV" sz="1600" dirty="0" err="1"/>
                <a:t>energo</a:t>
              </a:r>
              <a:r>
                <a:rPr lang="lv-LV" sz="1600" dirty="0"/>
                <a:t> patēriņa samazināšanas projektos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/>
                <a:t>nelieli komerciālo vai dzīvojamo ēku renovācijas projekti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lv-LV" sz="16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lv-LV" sz="8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lv-LV" sz="1600" dirty="0"/>
                <a:t>komerciālās vai dzīvojamās ēkas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lv-LV" sz="1600" dirty="0"/>
                <a:t>būtiska komerciālo vai dzīvojamo ēku renovācija</a:t>
              </a:r>
            </a:p>
            <a:p>
              <a:endParaRPr lang="lv-LV" sz="1600" dirty="0"/>
            </a:p>
            <a:p>
              <a:endParaRPr lang="lv-LV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lv-LV" sz="1600" dirty="0"/>
                <a:t>transporta risinājumus / sistēmas, kas balstītas uz nefosilo enerģiju un atbalsta infrastruktūru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76342" y="1215081"/>
              <a:ext cx="6116264" cy="476366"/>
            </a:xfrm>
            <a:prstGeom prst="rect">
              <a:avLst/>
            </a:prstGeom>
            <a:gradFill flip="none" rotWithShape="1">
              <a:gsLst>
                <a:gs pos="33000">
                  <a:srgbClr val="00338D"/>
                </a:gs>
                <a:gs pos="61000">
                  <a:srgbClr val="00B05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v-LV" b="1" dirty="0"/>
                <a:t>Atjaunojamā enerģija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76342" y="2295228"/>
              <a:ext cx="6116264" cy="476366"/>
            </a:xfrm>
            <a:prstGeom prst="rect">
              <a:avLst/>
            </a:prstGeom>
            <a:gradFill flip="none" rotWithShape="1">
              <a:gsLst>
                <a:gs pos="100000">
                  <a:srgbClr val="00338D"/>
                </a:gs>
                <a:gs pos="6000">
                  <a:srgbClr val="00B05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v-LV" b="1" dirty="0"/>
                <a:t>Energoefektivitāte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707019" y="4476656"/>
            <a:ext cx="5986246" cy="476366"/>
          </a:xfrm>
          <a:prstGeom prst="rect">
            <a:avLst/>
          </a:prstGeom>
          <a:gradFill flip="none" rotWithShape="1">
            <a:gsLst>
              <a:gs pos="33000">
                <a:srgbClr val="00338D"/>
              </a:gs>
              <a:gs pos="61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/>
              <a:t>“Zaļās” ēkas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5183" y="5460383"/>
            <a:ext cx="5986246" cy="476366"/>
          </a:xfrm>
          <a:prstGeom prst="rect">
            <a:avLst/>
          </a:prstGeom>
          <a:gradFill flip="none" rotWithShape="1">
            <a:gsLst>
              <a:gs pos="100000">
                <a:srgbClr val="00338D"/>
              </a:gs>
              <a:gs pos="6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/>
              <a:t>Ilgtspējīgs transports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982" y="1401850"/>
            <a:ext cx="4452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1200" b="1" dirty="0">
                <a:latin typeface="Verdana" panose="020B0604030504040204" pitchFamily="34" charset="0"/>
                <a:ea typeface="Verdana" panose="020B0604030504040204" pitchFamily="34" charset="0"/>
              </a:rPr>
              <a:t>Zaļo obligāciju raksturlielumi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13EEE-AD2C-4FAF-8F05-725E50CC2B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B582915-0310-4CDD-9A79-BDC3E59340E8}" type="slidenum">
              <a:rPr lang="en-US" altLang="lv-LV" smtClean="0"/>
              <a:pPr/>
              <a:t>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009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d50a0e4-c289-4266-b7ff-7d9cf5066e91}" enabled="0" method="" siteId="{fd50a0e4-c289-4266-b7ff-7d9cf5066e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12534</TotalTime>
  <Words>2089</Words>
  <Application>Microsoft Office PowerPoint</Application>
  <PresentationFormat>Widescreen</PresentationFormat>
  <Paragraphs>365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Kapitāla tirgus aktivizēšana ekonomikas transformācijas veicināšanai</vt:lpstr>
      <vt:lpstr>Valdības deklarācijā iekļautie virzieni un nosacījumi tālākai kapitāla tirgus attīstībai</vt:lpstr>
      <vt:lpstr>SVF finanšu attīstības indeksā Latvija atpaliek no vairuma OECD un ES valstu</vt:lpstr>
      <vt:lpstr>Latvijā ir labāk attīstītas finanšu iestādes,  vājāk attīstīts  -  finanšu tirgus</vt:lpstr>
      <vt:lpstr>Latvija atpaliek no Igaunijas un Lietuvas pēc investīciju un IKP izaugsmes, un būtiski atpaliek arī pēc akciju tirgus kapitalizācijas</vt:lpstr>
      <vt:lpstr>Potenciāls ieguldījumu un alternatīvu finansējuma piesaistes veidu attīstībai</vt:lpstr>
      <vt:lpstr>Latvija 2021. gadā pirmā no Baltijas un Skandināvijas valstīm emitēja ilgtspējīgās valsts obligācijas</vt:lpstr>
      <vt:lpstr>AST - pirmais elektroenerģijas pārvades sistēmas operators Baltijā, kas emitēja zaļās obligācijas</vt:lpstr>
      <vt:lpstr>ALTUM – zaļās obligācijas emitēja jau 2017.gadā</vt:lpstr>
      <vt:lpstr>Latvijas kapitāla tirgus novērtējums kapitāla tirgus attīstības indeksā  Nepietiekams lielo uzņēmumu skaits ir trūkstošais elements Latvijas kvalifikācijai kā robežtirgum</vt:lpstr>
      <vt:lpstr>Lielu kapitālsabiedrību IPO var dot būtisku ieguldījumu akciju tirgus attīstībai</vt:lpstr>
      <vt:lpstr>Uzņēmuma iziešanas biržā mērķis – piesaistīt jaunu finansējumu ambiciozu projektu īstenošanai</vt:lpstr>
      <vt:lpstr>Valsts un pašvaldību kapitālsabiedrību dalība kapitāla tirgū ir laba alternatīva finansējuma piesaistei</vt:lpstr>
      <vt:lpstr>Valsts un pašvaldību kapitālsabiedrību portfelis </vt:lpstr>
      <vt:lpstr>Pamatkapitāla tirgus karte un konstatētā tirgus nepilnība* </vt:lpstr>
      <vt:lpstr>Krājobligācijas veicina iedzīvotāju kā investoru aktīvāku iesaisti Latvijas kapitāla tirgū</vt:lpstr>
      <vt:lpstr>Kapitāla tirgus attīstības izvirzāmie mērķi un veicamie uzdevumi/pieejamie instrumenti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Kapitāla tirgus attīstība</dc:title>
  <dc:creator>Imants Tiesnieks</dc:creator>
  <cp:lastModifiedBy>Ilze Bolšteina</cp:lastModifiedBy>
  <cp:revision>72</cp:revision>
  <cp:lastPrinted>2023-05-11T04:51:00Z</cp:lastPrinted>
  <dcterms:created xsi:type="dcterms:W3CDTF">2023-01-17T08:04:44Z</dcterms:created>
  <dcterms:modified xsi:type="dcterms:W3CDTF">2023-06-07T13:21:33Z</dcterms:modified>
</cp:coreProperties>
</file>